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notesMasterIdLst>
    <p:notesMasterId r:id="rId24"/>
  </p:notesMasterIdLst>
  <p:sldIdLst>
    <p:sldId id="268" r:id="rId2"/>
    <p:sldId id="269" r:id="rId3"/>
    <p:sldId id="465" r:id="rId4"/>
    <p:sldId id="466" r:id="rId5"/>
    <p:sldId id="469" r:id="rId6"/>
    <p:sldId id="470" r:id="rId7"/>
    <p:sldId id="471" r:id="rId8"/>
    <p:sldId id="472" r:id="rId9"/>
    <p:sldId id="467" r:id="rId10"/>
    <p:sldId id="473" r:id="rId11"/>
    <p:sldId id="468" r:id="rId12"/>
    <p:sldId id="458" r:id="rId13"/>
    <p:sldId id="477" r:id="rId14"/>
    <p:sldId id="362" r:id="rId15"/>
    <p:sldId id="478" r:id="rId16"/>
    <p:sldId id="474" r:id="rId17"/>
    <p:sldId id="475" r:id="rId18"/>
    <p:sldId id="476" r:id="rId19"/>
    <p:sldId id="480" r:id="rId20"/>
    <p:sldId id="481" r:id="rId21"/>
    <p:sldId id="479" r:id="rId22"/>
    <p:sldId id="292"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000066"/>
    <a:srgbClr val="C4FFA7"/>
    <a:srgbClr val="FFFF75"/>
    <a:srgbClr val="FFFF66"/>
    <a:srgbClr val="3399FF"/>
    <a:srgbClr val="0099CC"/>
    <a:srgbClr val="FF9900"/>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58" autoAdjust="0"/>
    <p:restoredTop sz="94660"/>
  </p:normalViewPr>
  <p:slideViewPr>
    <p:cSldViewPr>
      <p:cViewPr varScale="1">
        <p:scale>
          <a:sx n="89" d="100"/>
          <a:sy n="89" d="100"/>
        </p:scale>
        <p:origin x="1200" y="9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779535-933D-4D43-ADDF-30AE867AD332}" type="datetimeFigureOut">
              <a:rPr lang="en-US" smtClean="0"/>
              <a:pPr/>
              <a:t>3/3/2015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016E5F-99CE-4FB9-9C93-64B338A60BC8}" type="slidenum">
              <a:rPr lang="en-US" smtClean="0"/>
              <a:pPr/>
              <a:t>‹#›</a:t>
            </a:fld>
            <a:endParaRPr lang="en-US" dirty="0"/>
          </a:p>
        </p:txBody>
      </p:sp>
    </p:spTree>
    <p:extLst>
      <p:ext uri="{BB962C8B-B14F-4D97-AF65-F5344CB8AC3E}">
        <p14:creationId xmlns:p14="http://schemas.microsoft.com/office/powerpoint/2010/main" val="513430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p:nvPr>
        </p:nvSpPr>
        <p:spPr>
          <a:noFill/>
        </p:spPr>
        <p:txBody>
          <a:bodyPr/>
          <a:lstStyle/>
          <a:p>
            <a:pPr defTabSz="407543">
              <a:tabLst>
                <a:tab pos="649569" algn="l"/>
                <a:tab pos="1299139" algn="l"/>
                <a:tab pos="1948708" algn="l"/>
                <a:tab pos="2598278" algn="l"/>
              </a:tabLst>
            </a:pPr>
            <a:fld id="{5D3C185D-155D-4DF7-9340-8154A1D560DE}" type="slidenum">
              <a:rPr lang="en-US" smtClean="0">
                <a:latin typeface="Times New Roman" pitchFamily="18" charset="0"/>
                <a:ea typeface="DejaVu LGC Sans"/>
                <a:cs typeface="DejaVu LGC Sans"/>
              </a:rPr>
              <a:pPr defTabSz="407543">
                <a:tabLst>
                  <a:tab pos="649569" algn="l"/>
                  <a:tab pos="1299139" algn="l"/>
                  <a:tab pos="1948708" algn="l"/>
                  <a:tab pos="2598278" algn="l"/>
                </a:tabLst>
              </a:pPr>
              <a:t>1</a:t>
            </a:fld>
            <a:endParaRPr lang="en-US" dirty="0" smtClean="0">
              <a:latin typeface="Times New Roman" pitchFamily="18" charset="0"/>
              <a:ea typeface="DejaVu LGC Sans"/>
              <a:cs typeface="DejaVu LGC Sans"/>
            </a:endParaRPr>
          </a:p>
        </p:txBody>
      </p:sp>
      <p:sp>
        <p:nvSpPr>
          <p:cNvPr id="25603" name="Rectangle 7"/>
          <p:cNvSpPr txBox="1">
            <a:spLocks noGrp="1" noChangeArrowheads="1"/>
          </p:cNvSpPr>
          <p:nvPr/>
        </p:nvSpPr>
        <p:spPr bwMode="auto">
          <a:xfrm>
            <a:off x="3884122" y="8682735"/>
            <a:ext cx="2972320" cy="459702"/>
          </a:xfrm>
          <a:prstGeom prst="rect">
            <a:avLst/>
          </a:prstGeom>
          <a:noFill/>
          <a:ln w="9525">
            <a:noFill/>
            <a:miter lim="800000"/>
            <a:headEnd/>
            <a:tailEnd/>
          </a:ln>
        </p:spPr>
        <p:txBody>
          <a:bodyPr lIns="91384" tIns="45694" rIns="91384" bIns="45694" anchor="b"/>
          <a:lstStyle/>
          <a:p>
            <a:pPr algn="r" defTabSz="1002461" hangingPunct="0">
              <a:lnSpc>
                <a:spcPct val="93000"/>
              </a:lnSpc>
              <a:buClr>
                <a:srgbClr val="000000"/>
              </a:buClr>
              <a:buSzPct val="100000"/>
            </a:pPr>
            <a:fld id="{8072E297-CA53-43B5-A1C7-64F59647750C}" type="slidenum">
              <a:rPr lang="en-US" sz="1200"/>
              <a:pPr algn="r" defTabSz="1002461" hangingPunct="0">
                <a:lnSpc>
                  <a:spcPct val="93000"/>
                </a:lnSpc>
                <a:buClr>
                  <a:srgbClr val="000000"/>
                </a:buClr>
                <a:buSzPct val="100000"/>
              </a:pPr>
              <a:t>1</a:t>
            </a:fld>
            <a:endParaRPr lang="en-US" sz="1200" dirty="0"/>
          </a:p>
        </p:txBody>
      </p:sp>
      <p:sp>
        <p:nvSpPr>
          <p:cNvPr id="25604" name="Rectangle 7"/>
          <p:cNvSpPr txBox="1">
            <a:spLocks noGrp="1" noChangeArrowheads="1"/>
          </p:cNvSpPr>
          <p:nvPr/>
        </p:nvSpPr>
        <p:spPr bwMode="auto">
          <a:xfrm>
            <a:off x="3884122" y="8684298"/>
            <a:ext cx="2972320" cy="458139"/>
          </a:xfrm>
          <a:prstGeom prst="rect">
            <a:avLst/>
          </a:prstGeom>
          <a:noFill/>
          <a:ln w="9525">
            <a:noFill/>
            <a:miter lim="800000"/>
            <a:headEnd/>
            <a:tailEnd/>
          </a:ln>
        </p:spPr>
        <p:txBody>
          <a:bodyPr lIns="90371" tIns="45188" rIns="90371" bIns="45188" anchor="b"/>
          <a:lstStyle/>
          <a:p>
            <a:pPr algn="r" defTabSz="989969" hangingPunct="0">
              <a:lnSpc>
                <a:spcPct val="93000"/>
              </a:lnSpc>
              <a:buClr>
                <a:srgbClr val="000000"/>
              </a:buClr>
              <a:buSzPct val="100000"/>
            </a:pPr>
            <a:fld id="{62CDD752-8213-418F-99B6-9A3D8A060F6D}" type="slidenum">
              <a:rPr lang="en-US" sz="1200"/>
              <a:pPr algn="r" defTabSz="989969" hangingPunct="0">
                <a:lnSpc>
                  <a:spcPct val="93000"/>
                </a:lnSpc>
                <a:buClr>
                  <a:srgbClr val="000000"/>
                </a:buClr>
                <a:buSzPct val="100000"/>
              </a:pPr>
              <a:t>1</a:t>
            </a:fld>
            <a:endParaRPr lang="en-US" sz="1200" dirty="0"/>
          </a:p>
        </p:txBody>
      </p:sp>
      <p:sp>
        <p:nvSpPr>
          <p:cNvPr id="25605" name="Rectangle 2"/>
          <p:cNvSpPr>
            <a:spLocks noGrp="1" noRot="1" noChangeAspect="1" noChangeArrowheads="1" noTextEdit="1"/>
          </p:cNvSpPr>
          <p:nvPr>
            <p:ph type="sldImg"/>
          </p:nvPr>
        </p:nvSpPr>
        <p:spPr>
          <a:xfrm>
            <a:off x="1152525" y="690563"/>
            <a:ext cx="4554538" cy="3416300"/>
          </a:xfrm>
          <a:ln w="12700" cap="flat">
            <a:solidFill>
              <a:schemeClr val="tx1"/>
            </a:solidFill>
          </a:ln>
        </p:spPr>
      </p:sp>
      <p:sp>
        <p:nvSpPr>
          <p:cNvPr id="25606" name="Rectangle 3"/>
          <p:cNvSpPr>
            <a:spLocks noGrp="1" noChangeArrowheads="1"/>
          </p:cNvSpPr>
          <p:nvPr>
            <p:ph type="body" idx="1"/>
          </p:nvPr>
        </p:nvSpPr>
        <p:spPr>
          <a:xfrm>
            <a:off x="944534" y="4342150"/>
            <a:ext cx="4968933" cy="4118553"/>
          </a:xfrm>
          <a:noFill/>
          <a:ln/>
        </p:spPr>
        <p:txBody>
          <a:bodyPr lIns="91806" tIns="45125" rIns="91806" bIns="45125"/>
          <a:lstStyle/>
          <a:p>
            <a:pPr eaLnBrk="1" hangingPunct="1"/>
            <a:endParaRPr lang="en-US" dirty="0" smtClean="0">
              <a:latin typeface="Times New Roman" pitchFamily="18" charset="0"/>
            </a:endParaRPr>
          </a:p>
        </p:txBody>
      </p:sp>
    </p:spTree>
    <p:extLst>
      <p:ext uri="{BB962C8B-B14F-4D97-AF65-F5344CB8AC3E}">
        <p14:creationId xmlns:p14="http://schemas.microsoft.com/office/powerpoint/2010/main" val="3067579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lstStyle/>
          <a:p>
            <a:pPr marL="171955" indent="-17195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783CCD6-881E-487F-B808-ABBEB4C3512A}" type="slidenum">
              <a:rPr lang="en-US" smtClean="0"/>
              <a:t>11</a:t>
            </a:fld>
            <a:endParaRPr lang="en-US" dirty="0"/>
          </a:p>
        </p:txBody>
      </p:sp>
    </p:spTree>
    <p:extLst>
      <p:ext uri="{BB962C8B-B14F-4D97-AF65-F5344CB8AC3E}">
        <p14:creationId xmlns:p14="http://schemas.microsoft.com/office/powerpoint/2010/main" val="2296831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en-US" dirty="0" smtClean="0"/>
              <a:t>Ran real-time 20-member HWRF ensembles</a:t>
            </a:r>
            <a:r>
              <a:rPr lang="en-US" baseline="0" dirty="0" smtClean="0"/>
              <a:t> for majority of the Atlantic storms.</a:t>
            </a:r>
            <a:endParaRPr lang="en-US" dirty="0"/>
          </a:p>
        </p:txBody>
      </p:sp>
      <p:sp>
        <p:nvSpPr>
          <p:cNvPr id="4" name="Slide Number Placeholder 3"/>
          <p:cNvSpPr>
            <a:spLocks noGrp="1"/>
          </p:cNvSpPr>
          <p:nvPr>
            <p:ph type="sldNum" sz="quarter" idx="10"/>
          </p:nvPr>
        </p:nvSpPr>
        <p:spPr/>
        <p:txBody>
          <a:bodyPr/>
          <a:lstStyle/>
          <a:p>
            <a:pPr>
              <a:defRPr/>
            </a:pPr>
            <a:fld id="{DEF20AFB-9330-4BDB-9385-F41EBC7C112A}" type="slidenum">
              <a:rPr lang="en-US" smtClean="0"/>
              <a:pPr>
                <a:defRPr/>
              </a:pPr>
              <a:t>15</a:t>
            </a:fld>
            <a:endParaRPr lang="en-US" dirty="0"/>
          </a:p>
        </p:txBody>
      </p:sp>
    </p:spTree>
    <p:extLst>
      <p:ext uri="{BB962C8B-B14F-4D97-AF65-F5344CB8AC3E}">
        <p14:creationId xmlns:p14="http://schemas.microsoft.com/office/powerpoint/2010/main" val="2832160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 typeface="Arial"/>
              <a:buNone/>
              <a:tabLst/>
              <a:defRPr/>
            </a:pPr>
            <a:r>
              <a:rPr lang="en-US" dirty="0" smtClean="0"/>
              <a:t>The box plot</a:t>
            </a:r>
            <a:r>
              <a:rPr lang="en-US" baseline="0" dirty="0" smtClean="0"/>
              <a:t> shows  (24hr previous intensity – Current Intensity for </a:t>
            </a:r>
            <a:r>
              <a:rPr lang="en-US" baseline="0" dirty="0" err="1" smtClean="0"/>
              <a:t>Adecks</a:t>
            </a:r>
            <a:r>
              <a:rPr lang="en-US" baseline="0" dirty="0" smtClean="0"/>
              <a:t>) Minus (24hr previous intensity – Current Intensity for </a:t>
            </a:r>
            <a:r>
              <a:rPr lang="en-US" baseline="0" dirty="0" err="1" smtClean="0"/>
              <a:t>Bdecks</a:t>
            </a:r>
            <a:r>
              <a:rPr lang="en-US" baseline="0" dirty="0" smtClean="0"/>
              <a:t>). Ideal hits will be close to 0 line when both increments match. </a:t>
            </a:r>
          </a:p>
          <a:p>
            <a:pPr marL="0" marR="0" indent="0" algn="l" defTabSz="457200" rtl="0" eaLnBrk="1" fontAlgn="auto" latinLnBrk="0" hangingPunct="1">
              <a:lnSpc>
                <a:spcPct val="100000"/>
              </a:lnSpc>
              <a:spcBef>
                <a:spcPct val="0"/>
              </a:spcBef>
              <a:spcAft>
                <a:spcPts val="0"/>
              </a:spcAft>
              <a:buClrTx/>
              <a:buSzTx/>
              <a:buFont typeface="Arial"/>
              <a:buNone/>
              <a:tabLst/>
              <a:defRPr/>
            </a:pPr>
            <a:r>
              <a:rPr lang="en-US" baseline="0" dirty="0" smtClean="0"/>
              <a:t>The data includes H214 pre-implementation and 2014 operational HWRF datasets. </a:t>
            </a:r>
          </a:p>
          <a:p>
            <a:pPr marL="0" marR="0" indent="0" algn="l" defTabSz="457200" rtl="0" eaLnBrk="1" fontAlgn="auto" latinLnBrk="0" hangingPunct="1">
              <a:lnSpc>
                <a:spcPct val="100000"/>
              </a:lnSpc>
              <a:spcBef>
                <a:spcPct val="0"/>
              </a:spcBef>
              <a:spcAft>
                <a:spcPts val="0"/>
              </a:spcAft>
              <a:buClrTx/>
              <a:buSzTx/>
              <a:buFont typeface="Arial"/>
              <a:buNone/>
              <a:tabLst/>
              <a:defRPr/>
            </a:pPr>
            <a:r>
              <a:rPr lang="en-US" baseline="0" dirty="0" smtClean="0"/>
              <a:t>The top numbers indicates number of cases for the 4 quadrants of the Contingency tables. </a:t>
            </a:r>
            <a:endParaRPr lang="en-US" dirty="0" smtClean="0"/>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4B9CC4-A1B9-4404-B544-42CF74744FDE}" type="slidenum">
              <a:rPr lang="en-US">
                <a:solidFill>
                  <a:prstClr val="black"/>
                </a:solidFill>
                <a:latin typeface="Calibri"/>
              </a:rPr>
              <a:pPr fontAlgn="base">
                <a:spcBef>
                  <a:spcPct val="0"/>
                </a:spcBef>
                <a:spcAft>
                  <a:spcPct val="0"/>
                </a:spcAft>
              </a:pPr>
              <a:t>19</a:t>
            </a:fld>
            <a:endParaRPr lang="en-US" dirty="0">
              <a:solidFill>
                <a:prstClr val="black"/>
              </a:solidFill>
              <a:latin typeface="Calibri"/>
            </a:endParaRPr>
          </a:p>
        </p:txBody>
      </p:sp>
    </p:spTree>
    <p:extLst>
      <p:ext uri="{BB962C8B-B14F-4D97-AF65-F5344CB8AC3E}">
        <p14:creationId xmlns:p14="http://schemas.microsoft.com/office/powerpoint/2010/main" val="194235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 typeface="Arial"/>
              <a:buNone/>
              <a:tabLst/>
              <a:defRPr/>
            </a:pPr>
            <a:r>
              <a:rPr lang="en-US" dirty="0" smtClean="0"/>
              <a:t>W Pac includes </a:t>
            </a:r>
            <a:r>
              <a:rPr lang="en-US" dirty="0" err="1" smtClean="0"/>
              <a:t>realtime</a:t>
            </a:r>
            <a:r>
              <a:rPr lang="en-US" baseline="0" dirty="0" smtClean="0"/>
              <a:t> HWRF datasets for 2013-2014. </a:t>
            </a:r>
            <a:endParaRPr lang="en-US" dirty="0" smtClean="0"/>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4B9CC4-A1B9-4404-B544-42CF74744FDE}" type="slidenum">
              <a:rPr lang="en-US">
                <a:solidFill>
                  <a:prstClr val="black"/>
                </a:solidFill>
                <a:latin typeface="Calibri"/>
              </a:rPr>
              <a:pPr fontAlgn="base">
                <a:spcBef>
                  <a:spcPct val="0"/>
                </a:spcBef>
                <a:spcAft>
                  <a:spcPct val="0"/>
                </a:spcAft>
              </a:pPr>
              <a:t>20</a:t>
            </a:fld>
            <a:endParaRPr lang="en-US" dirty="0">
              <a:solidFill>
                <a:prstClr val="black"/>
              </a:solidFill>
              <a:latin typeface="Calibri"/>
            </a:endParaRPr>
          </a:p>
        </p:txBody>
      </p:sp>
    </p:spTree>
    <p:extLst>
      <p:ext uri="{BB962C8B-B14F-4D97-AF65-F5344CB8AC3E}">
        <p14:creationId xmlns:p14="http://schemas.microsoft.com/office/powerpoint/2010/main" val="957221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noTextEdit="1"/>
          </p:cNvSpPr>
          <p:nvPr>
            <p:ph type="sldImg"/>
          </p:nvPr>
        </p:nvSpPr>
        <p:spPr>
          <a:ln/>
        </p:spPr>
      </p:sp>
      <p:sp>
        <p:nvSpPr>
          <p:cNvPr id="171010" name="Notes Placeholder 2"/>
          <p:cNvSpPr>
            <a:spLocks noGrp="1"/>
          </p:cNvSpPr>
          <p:nvPr>
            <p:ph type="body" idx="1"/>
          </p:nvPr>
        </p:nvSpPr>
        <p:spPr>
          <a:noFill/>
          <a:ln/>
        </p:spPr>
        <p:txBody>
          <a:bodyPr lIns="91432" tIns="45715" rIns="91432" bIns="45715"/>
          <a:lstStyle/>
          <a:p>
            <a:endParaRPr lang="en-US" dirty="0" smtClean="0"/>
          </a:p>
        </p:txBody>
      </p:sp>
      <p:sp>
        <p:nvSpPr>
          <p:cNvPr id="171011" name="Slide Number Placeholder 3"/>
          <p:cNvSpPr txBox="1">
            <a:spLocks noGrp="1"/>
          </p:cNvSpPr>
          <p:nvPr/>
        </p:nvSpPr>
        <p:spPr bwMode="auto">
          <a:xfrm>
            <a:off x="3884027" y="8685562"/>
            <a:ext cx="2972421" cy="456891"/>
          </a:xfrm>
          <a:prstGeom prst="rect">
            <a:avLst/>
          </a:prstGeom>
          <a:noFill/>
          <a:ln w="9525">
            <a:noFill/>
            <a:miter lim="800000"/>
            <a:headEnd/>
            <a:tailEnd/>
          </a:ln>
        </p:spPr>
        <p:txBody>
          <a:bodyPr lIns="91432" tIns="45715" rIns="91432" bIns="45715" anchor="b"/>
          <a:lstStyle/>
          <a:p>
            <a:pPr algn="r" defTabSz="914816"/>
            <a:fld id="{D807CE43-ADA5-4064-AA1F-6520403E3192}" type="slidenum">
              <a:rPr lang="en-US" sz="1200"/>
              <a:pPr algn="r" defTabSz="914816"/>
              <a:t>22</a:t>
            </a:fld>
            <a:endParaRPr lang="en-US" sz="1200" dirty="0"/>
          </a:p>
        </p:txBody>
      </p:sp>
    </p:spTree>
    <p:extLst>
      <p:ext uri="{BB962C8B-B14F-4D97-AF65-F5344CB8AC3E}">
        <p14:creationId xmlns:p14="http://schemas.microsoft.com/office/powerpoint/2010/main" val="713508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p:spPr>
        <p:txBody>
          <a:bodyPr/>
          <a:lstStyle/>
          <a:p>
            <a:pPr defTabSz="407543">
              <a:tabLst>
                <a:tab pos="649569" algn="l"/>
                <a:tab pos="1299139" algn="l"/>
                <a:tab pos="1948708" algn="l"/>
                <a:tab pos="2598278" algn="l"/>
              </a:tabLst>
            </a:pPr>
            <a:fld id="{A58C6915-8504-4BC6-B159-9910A44BFCA7}" type="slidenum">
              <a:rPr lang="en-US" smtClean="0">
                <a:latin typeface="Times New Roman" pitchFamily="18" charset="0"/>
                <a:ea typeface="DejaVu LGC Sans"/>
                <a:cs typeface="DejaVu LGC Sans"/>
              </a:rPr>
              <a:pPr defTabSz="407543">
                <a:tabLst>
                  <a:tab pos="649569" algn="l"/>
                  <a:tab pos="1299139" algn="l"/>
                  <a:tab pos="1948708" algn="l"/>
                  <a:tab pos="2598278" algn="l"/>
                </a:tabLst>
              </a:pPr>
              <a:t>2</a:t>
            </a:fld>
            <a:endParaRPr lang="en-US" dirty="0" smtClean="0">
              <a:latin typeface="Times New Roman" pitchFamily="18" charset="0"/>
              <a:ea typeface="DejaVu LGC Sans"/>
              <a:cs typeface="DejaVu LGC Sans"/>
            </a:endParaRPr>
          </a:p>
        </p:txBody>
      </p:sp>
      <p:sp>
        <p:nvSpPr>
          <p:cNvPr id="26627"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ln>
        </p:spPr>
      </p:sp>
      <p:sp>
        <p:nvSpPr>
          <p:cNvPr id="26628" name="Rectangle 2"/>
          <p:cNvSpPr>
            <a:spLocks noGrp="1" noChangeArrowheads="1"/>
          </p:cNvSpPr>
          <p:nvPr>
            <p:ph type="body" idx="1"/>
          </p:nvPr>
        </p:nvSpPr>
        <p:spPr>
          <a:xfrm>
            <a:off x="685800" y="4342150"/>
            <a:ext cx="5487959" cy="4115425"/>
          </a:xfrm>
          <a:noFill/>
          <a:ln/>
        </p:spPr>
        <p:txBody>
          <a:bodyPr wrap="none" anchor="ctr"/>
          <a:lstStyle/>
          <a:p>
            <a:endParaRPr lang="en-US" dirty="0" smtClean="0">
              <a:latin typeface="Times New Roman" pitchFamily="18" charset="0"/>
            </a:endParaRPr>
          </a:p>
        </p:txBody>
      </p:sp>
    </p:spTree>
    <p:extLst>
      <p:ext uri="{BB962C8B-B14F-4D97-AF65-F5344CB8AC3E}">
        <p14:creationId xmlns:p14="http://schemas.microsoft.com/office/powerpoint/2010/main" val="4112396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en-US" dirty="0" smtClean="0"/>
              <a:t>Emphasis</a:t>
            </a:r>
            <a:r>
              <a:rPr lang="en-US" baseline="0" dirty="0" smtClean="0"/>
              <a:t> on steady and significant reduction in track and intensity errors approaching HFIP 5-year goals.  Each configuration from 2012 onwards included more than 10000 simulations each year, a robust pre-implementation strategy that has demonstrated the desired benefits in real-time operations.</a:t>
            </a:r>
            <a:endParaRPr lang="en-US" dirty="0"/>
          </a:p>
        </p:txBody>
      </p:sp>
      <p:sp>
        <p:nvSpPr>
          <p:cNvPr id="4" name="Slide Number Placeholder 3"/>
          <p:cNvSpPr>
            <a:spLocks noGrp="1"/>
          </p:cNvSpPr>
          <p:nvPr>
            <p:ph type="sldNum" sz="quarter" idx="10"/>
          </p:nvPr>
        </p:nvSpPr>
        <p:spPr/>
        <p:txBody>
          <a:bodyPr/>
          <a:lstStyle/>
          <a:p>
            <a:pPr>
              <a:defRPr/>
            </a:pPr>
            <a:fld id="{DEF20AFB-9330-4BDB-9385-F41EBC7C112A}" type="slidenum">
              <a:rPr lang="en-US" smtClean="0"/>
              <a:pPr>
                <a:defRPr/>
              </a:pPr>
              <a:t>3</a:t>
            </a:fld>
            <a:endParaRPr lang="en-US" dirty="0"/>
          </a:p>
        </p:txBody>
      </p:sp>
    </p:spTree>
    <p:extLst>
      <p:ext uri="{BB962C8B-B14F-4D97-AF65-F5344CB8AC3E}">
        <p14:creationId xmlns:p14="http://schemas.microsoft.com/office/powerpoint/2010/main" val="3286313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en-US" dirty="0" smtClean="0"/>
              <a:t>HWRF Track</a:t>
            </a:r>
            <a:r>
              <a:rPr lang="en-US" baseline="0" dirty="0" smtClean="0"/>
              <a:t> Forecast Errors for the Atlantic showed much superior skill compared to any other regional and global models, outperformed NHC official forecasts for the first time.  Intensity forecasts suffered from significant negative bias, which will be the main focus area for 2015 upgrades.</a:t>
            </a:r>
            <a:endParaRPr lang="en-US" dirty="0"/>
          </a:p>
        </p:txBody>
      </p:sp>
      <p:sp>
        <p:nvSpPr>
          <p:cNvPr id="4" name="Slide Number Placeholder 3"/>
          <p:cNvSpPr>
            <a:spLocks noGrp="1"/>
          </p:cNvSpPr>
          <p:nvPr>
            <p:ph type="sldNum" sz="quarter" idx="10"/>
          </p:nvPr>
        </p:nvSpPr>
        <p:spPr/>
        <p:txBody>
          <a:bodyPr/>
          <a:lstStyle/>
          <a:p>
            <a:fld id="{B13D171E-8E11-F743-BB07-AD8E1AF2AA7D}" type="slidenum">
              <a:rPr lang="en-US" smtClean="0"/>
              <a:pPr/>
              <a:t>4</a:t>
            </a:fld>
            <a:endParaRPr lang="en-US"/>
          </a:p>
        </p:txBody>
      </p:sp>
    </p:spTree>
    <p:extLst>
      <p:ext uri="{BB962C8B-B14F-4D97-AF65-F5344CB8AC3E}">
        <p14:creationId xmlns:p14="http://schemas.microsoft.com/office/powerpoint/2010/main" val="2135517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en-US" dirty="0" smtClean="0"/>
              <a:t>HWRF Track</a:t>
            </a:r>
            <a:r>
              <a:rPr lang="en-US" baseline="0" dirty="0" smtClean="0"/>
              <a:t> Forecast Errors for the Atlantic showed much superior skill compared to any other regional and global models, outperformed NHC official forecasts for the first time.  Intensity forecasts suffered from significant negative bias, which will be the main focus area for 2015 upgrades.</a:t>
            </a:r>
            <a:endParaRPr lang="en-US" dirty="0"/>
          </a:p>
        </p:txBody>
      </p:sp>
      <p:sp>
        <p:nvSpPr>
          <p:cNvPr id="4" name="Slide Number Placeholder 3"/>
          <p:cNvSpPr>
            <a:spLocks noGrp="1"/>
          </p:cNvSpPr>
          <p:nvPr>
            <p:ph type="sldNum" sz="quarter" idx="10"/>
          </p:nvPr>
        </p:nvSpPr>
        <p:spPr/>
        <p:txBody>
          <a:bodyPr/>
          <a:lstStyle/>
          <a:p>
            <a:fld id="{B13D171E-8E11-F743-BB07-AD8E1AF2AA7D}" type="slidenum">
              <a:rPr lang="en-US" smtClean="0"/>
              <a:pPr/>
              <a:t>5</a:t>
            </a:fld>
            <a:endParaRPr lang="en-US"/>
          </a:p>
        </p:txBody>
      </p:sp>
    </p:spTree>
    <p:extLst>
      <p:ext uri="{BB962C8B-B14F-4D97-AF65-F5344CB8AC3E}">
        <p14:creationId xmlns:p14="http://schemas.microsoft.com/office/powerpoint/2010/main" val="2265671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en-US" dirty="0" smtClean="0"/>
              <a:t>HWRF Track</a:t>
            </a:r>
            <a:r>
              <a:rPr lang="en-US" baseline="0" dirty="0" smtClean="0"/>
              <a:t> Forecast Errors for the Atlantic showed much superior skill compared to any other regional and global models, outperformed NHC official forecasts for the first time.  Intensity forecasts suffered from significant negative bias, which will be the main focus area for 2015 upgrades.</a:t>
            </a:r>
            <a:endParaRPr lang="en-US" dirty="0"/>
          </a:p>
        </p:txBody>
      </p:sp>
      <p:sp>
        <p:nvSpPr>
          <p:cNvPr id="4" name="Slide Number Placeholder 3"/>
          <p:cNvSpPr>
            <a:spLocks noGrp="1"/>
          </p:cNvSpPr>
          <p:nvPr>
            <p:ph type="sldNum" sz="quarter" idx="10"/>
          </p:nvPr>
        </p:nvSpPr>
        <p:spPr/>
        <p:txBody>
          <a:bodyPr/>
          <a:lstStyle/>
          <a:p>
            <a:fld id="{B13D171E-8E11-F743-BB07-AD8E1AF2AA7D}" type="slidenum">
              <a:rPr lang="en-US" smtClean="0"/>
              <a:pPr/>
              <a:t>6</a:t>
            </a:fld>
            <a:endParaRPr lang="en-US"/>
          </a:p>
        </p:txBody>
      </p:sp>
    </p:spTree>
    <p:extLst>
      <p:ext uri="{BB962C8B-B14F-4D97-AF65-F5344CB8AC3E}">
        <p14:creationId xmlns:p14="http://schemas.microsoft.com/office/powerpoint/2010/main" val="1612343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en-US" dirty="0" smtClean="0"/>
              <a:t>HWRF Track</a:t>
            </a:r>
            <a:r>
              <a:rPr lang="en-US" baseline="0" dirty="0" smtClean="0"/>
              <a:t> Forecast Errors for the Atlantic showed much superior skill compared to any other regional and global models, outperformed NHC official forecasts for the first time.  Intensity forecasts suffered from significant negative bias, which will be the main focus area for 2015 upgrades.</a:t>
            </a:r>
            <a:endParaRPr lang="en-US" dirty="0"/>
          </a:p>
        </p:txBody>
      </p:sp>
      <p:sp>
        <p:nvSpPr>
          <p:cNvPr id="4" name="Slide Number Placeholder 3"/>
          <p:cNvSpPr>
            <a:spLocks noGrp="1"/>
          </p:cNvSpPr>
          <p:nvPr>
            <p:ph type="sldNum" sz="quarter" idx="10"/>
          </p:nvPr>
        </p:nvSpPr>
        <p:spPr/>
        <p:txBody>
          <a:bodyPr/>
          <a:lstStyle/>
          <a:p>
            <a:fld id="{B13D171E-8E11-F743-BB07-AD8E1AF2AA7D}" type="slidenum">
              <a:rPr lang="en-US" smtClean="0"/>
              <a:pPr/>
              <a:t>7</a:t>
            </a:fld>
            <a:endParaRPr lang="en-US"/>
          </a:p>
        </p:txBody>
      </p:sp>
    </p:spTree>
    <p:extLst>
      <p:ext uri="{BB962C8B-B14F-4D97-AF65-F5344CB8AC3E}">
        <p14:creationId xmlns:p14="http://schemas.microsoft.com/office/powerpoint/2010/main" val="1342087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en-US" dirty="0" smtClean="0"/>
              <a:t>HWRF Track</a:t>
            </a:r>
            <a:r>
              <a:rPr lang="en-US" baseline="0" dirty="0" smtClean="0"/>
              <a:t> Forecast Errors for the Atlantic showed much superior skill compared to any other regional and global models, outperformed NHC official forecasts for the first time.  Intensity forecasts suffered from significant negative bias, which will be the main focus area for 2015 upgrades.</a:t>
            </a:r>
            <a:endParaRPr lang="en-US" dirty="0"/>
          </a:p>
        </p:txBody>
      </p:sp>
      <p:sp>
        <p:nvSpPr>
          <p:cNvPr id="4" name="Slide Number Placeholder 3"/>
          <p:cNvSpPr>
            <a:spLocks noGrp="1"/>
          </p:cNvSpPr>
          <p:nvPr>
            <p:ph type="sldNum" sz="quarter" idx="10"/>
          </p:nvPr>
        </p:nvSpPr>
        <p:spPr/>
        <p:txBody>
          <a:bodyPr/>
          <a:lstStyle/>
          <a:p>
            <a:fld id="{B13D171E-8E11-F743-BB07-AD8E1AF2AA7D}" type="slidenum">
              <a:rPr lang="en-US" smtClean="0"/>
              <a:pPr/>
              <a:t>8</a:t>
            </a:fld>
            <a:endParaRPr lang="en-US"/>
          </a:p>
        </p:txBody>
      </p:sp>
    </p:spTree>
    <p:extLst>
      <p:ext uri="{BB962C8B-B14F-4D97-AF65-F5344CB8AC3E}">
        <p14:creationId xmlns:p14="http://schemas.microsoft.com/office/powerpoint/2010/main" val="3539370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en-US" dirty="0" smtClean="0"/>
              <a:t>Perfect</a:t>
            </a:r>
            <a:r>
              <a:rPr lang="en-US" baseline="0" dirty="0" smtClean="0"/>
              <a:t> track, intensity and landfall forecasts for Hurricane Arthur.  HWRF forecasts for </a:t>
            </a:r>
            <a:r>
              <a:rPr lang="en-US" baseline="0" dirty="0" err="1" smtClean="0"/>
              <a:t>Iselle</a:t>
            </a:r>
            <a:r>
              <a:rPr lang="en-US" baseline="0" dirty="0" smtClean="0"/>
              <a:t> and Julio are well behaved.  Products included synthetic satellite imagery, radar reflectivity, high-resolution rain and wind distribution.</a:t>
            </a:r>
            <a:endParaRPr lang="en-US" dirty="0"/>
          </a:p>
        </p:txBody>
      </p:sp>
      <p:sp>
        <p:nvSpPr>
          <p:cNvPr id="4" name="Slide Number Placeholder 3"/>
          <p:cNvSpPr>
            <a:spLocks noGrp="1"/>
          </p:cNvSpPr>
          <p:nvPr>
            <p:ph type="sldNum" sz="quarter" idx="10"/>
          </p:nvPr>
        </p:nvSpPr>
        <p:spPr/>
        <p:txBody>
          <a:bodyPr/>
          <a:lstStyle/>
          <a:p>
            <a:pPr>
              <a:defRPr/>
            </a:pPr>
            <a:fld id="{DEF20AFB-9330-4BDB-9385-F41EBC7C112A}" type="slidenum">
              <a:rPr lang="en-US" smtClean="0"/>
              <a:pPr>
                <a:defRPr/>
              </a:pPr>
              <a:t>9</a:t>
            </a:fld>
            <a:endParaRPr lang="en-US" dirty="0"/>
          </a:p>
        </p:txBody>
      </p:sp>
    </p:spTree>
    <p:extLst>
      <p:ext uri="{BB962C8B-B14F-4D97-AF65-F5344CB8AC3E}">
        <p14:creationId xmlns:p14="http://schemas.microsoft.com/office/powerpoint/2010/main" val="3170386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951B2F82-E8A2-4491-8FD7-D22B508E5D70}" type="datetime1">
              <a:rPr lang="en-US" smtClean="0"/>
              <a:t>3/3/2015</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8AA51038-482A-4A2F-8234-A72E8F7D54EC}"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047F879-6A06-428A-86A8-6917D1239D90}" type="datetime1">
              <a:rPr lang="en-US" smtClean="0"/>
              <a:t>3/3/2015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A51038-482A-4A2F-8234-A72E8F7D54E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E6D6424-EC92-4B9D-84E1-6BE754B125B1}" type="datetime1">
              <a:rPr lang="en-US" smtClean="0"/>
              <a:t>3/3/2015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A51038-482A-4A2F-8234-A72E8F7D54E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6E46FD8-0D79-4233-ABBB-A7883B14BA73}" type="datetime1">
              <a:rPr lang="en-US" smtClean="0"/>
              <a:t>3/3/2015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A51038-482A-4A2F-8234-A72E8F7D54EC}"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9CF3928-FF5B-4CAC-87FA-6E06D4BC271F}" type="datetime1">
              <a:rPr lang="en-US" smtClean="0"/>
              <a:t>3/3/2015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A51038-482A-4A2F-8234-A72E8F7D54EC}"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92DEF77-801F-4EA6-AE21-B342CEE4C27B}" type="datetime1">
              <a:rPr lang="en-US" smtClean="0"/>
              <a:t>3/3/2015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A51038-482A-4A2F-8234-A72E8F7D54E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DA04A82-A5D3-4661-B57A-113EE08E60FA}" type="datetime1">
              <a:rPr lang="en-US" smtClean="0"/>
              <a:t>3/3/2015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A51038-482A-4A2F-8234-A72E8F7D54E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03CF627-FA64-4D91-AD84-2C6A886D9C1E}" type="datetime1">
              <a:rPr lang="en-US" smtClean="0"/>
              <a:t>3/3/2015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A51038-482A-4A2F-8234-A72E8F7D54E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4AAA48-AC67-4726-9195-9C20793386EC}" type="datetime1">
              <a:rPr lang="en-US" smtClean="0"/>
              <a:t>3/3/2015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A51038-482A-4A2F-8234-A72E8F7D54E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CA6A36D-A991-4C28-8B39-7DF2F4C28A0D}" type="datetime1">
              <a:rPr lang="en-US" smtClean="0"/>
              <a:t>3/3/2015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A51038-482A-4A2F-8234-A72E8F7D54E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CDD8B9B-824A-423C-B920-25A253D9596A}" type="datetime1">
              <a:rPr lang="en-US" smtClean="0"/>
              <a:t>3/3/2015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8AA51038-482A-4A2F-8234-A72E8F7D54EC}"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D332EA5-A717-4B94-9896-A034B4B7E61A}" type="datetime1">
              <a:rPr lang="en-US" smtClean="0"/>
              <a:t>3/3/2015</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AA51038-482A-4A2F-8234-A72E8F7D54EC}"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notesSlide" Target="../notesSlides/notesSlide1.xml"/><Relationship Id="rId7" Type="http://schemas.openxmlformats.org/officeDocument/2006/relationships/oleObject" Target="../embeddings/oleObject2.bin"/><Relationship Id="rId12"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wmf"/><Relationship Id="rId11" Type="http://schemas.openxmlformats.org/officeDocument/2006/relationships/image" Target="../media/image6.png"/><Relationship Id="rId5" Type="http://schemas.openxmlformats.org/officeDocument/2006/relationships/oleObject" Target="../embeddings/oleObject1.bin"/><Relationship Id="rId10" Type="http://schemas.openxmlformats.org/officeDocument/2006/relationships/image" Target="../media/image4.wmf"/><Relationship Id="rId4" Type="http://schemas.openxmlformats.org/officeDocument/2006/relationships/image" Target="../media/image5.jpeg"/><Relationship Id="rId9" Type="http://schemas.openxmlformats.org/officeDocument/2006/relationships/oleObject" Target="../embeddings/oleObject3.bin"/></Relationships>
</file>

<file path=ppt/slides/_rels/slide1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7.xml"/><Relationship Id="rId5" Type="http://schemas.openxmlformats.org/officeDocument/2006/relationships/image" Target="../media/image37.gif"/><Relationship Id="rId4" Type="http://schemas.openxmlformats.org/officeDocument/2006/relationships/image" Target="../media/image36.gif"/></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www.emc.ncep.noaa.gov/HWRF/ENSEMBLE/index.html" TargetMode="External"/><Relationship Id="rId3" Type="http://schemas.openxmlformats.org/officeDocument/2006/relationships/image" Target="../media/image44.gif"/><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gif"/></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63.gif"/><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gif"/><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gif"/><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gif"/><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HFIP"/>
          <p:cNvPicPr>
            <a:picLocks noChangeAspect="1" noChangeArrowheads="1"/>
          </p:cNvPicPr>
          <p:nvPr/>
        </p:nvPicPr>
        <p:blipFill>
          <a:blip r:embed="rId4" cstate="print"/>
          <a:srcRect/>
          <a:stretch>
            <a:fillRect/>
          </a:stretch>
        </p:blipFill>
        <p:spPr bwMode="auto">
          <a:xfrm>
            <a:off x="984480" y="6054201"/>
            <a:ext cx="7702319" cy="781050"/>
          </a:xfrm>
          <a:prstGeom prst="rect">
            <a:avLst/>
          </a:prstGeom>
          <a:noFill/>
          <a:ln w="9525">
            <a:noFill/>
            <a:miter lim="800000"/>
            <a:headEnd/>
            <a:tailEnd/>
          </a:ln>
        </p:spPr>
      </p:pic>
      <p:sp>
        <p:nvSpPr>
          <p:cNvPr id="1030" name="Rectangle 2"/>
          <p:cNvSpPr>
            <a:spLocks noGrp="1" noChangeArrowheads="1"/>
          </p:cNvSpPr>
          <p:nvPr>
            <p:ph type="ctrTitle" idx="4294967295"/>
          </p:nvPr>
        </p:nvSpPr>
        <p:spPr>
          <a:xfrm>
            <a:off x="304800" y="2667000"/>
            <a:ext cx="8718550" cy="1136650"/>
          </a:xfrm>
        </p:spPr>
        <p:txBody>
          <a:bodyPr lIns="92065" tIns="46034" rIns="92065" bIns="46034">
            <a:noAutofit/>
          </a:bodyPr>
          <a:lstStyle/>
          <a:p>
            <a:pPr algn="ctr">
              <a:spcBef>
                <a:spcPts val="1800"/>
              </a:spcBef>
              <a:spcAft>
                <a:spcPts val="600"/>
              </a:spcAft>
              <a:tabLst>
                <a:tab pos="655210" algn="l"/>
                <a:tab pos="1311860" algn="l"/>
                <a:tab pos="1968510" algn="l"/>
                <a:tab pos="2625159" algn="l"/>
                <a:tab pos="3281809" algn="l"/>
                <a:tab pos="3938459" algn="l"/>
                <a:tab pos="4595108" algn="l"/>
                <a:tab pos="5251758" algn="l"/>
                <a:tab pos="5908408" algn="l"/>
                <a:tab pos="6565057" algn="l"/>
                <a:tab pos="7221707" algn="l"/>
                <a:tab pos="7878357" algn="l"/>
              </a:tabLst>
            </a:pPr>
            <a:r>
              <a:rPr lang="en-US" sz="2400" b="1" dirty="0" smtClean="0">
                <a:solidFill>
                  <a:srgbClr val="000099"/>
                </a:solidFill>
                <a:effectLst>
                  <a:outerShdw blurRad="38100" dist="38100" dir="2700000" algn="tl">
                    <a:srgbClr val="C0C0C0"/>
                  </a:outerShdw>
                </a:effectLst>
                <a:latin typeface="Calibri" pitchFamily="34" charset="0"/>
                <a:ea typeface="+mn-ea"/>
                <a:cs typeface="+mn-cs"/>
              </a:rPr>
              <a:t>Advanced </a:t>
            </a:r>
            <a:r>
              <a:rPr lang="en-US" sz="2400" b="1" dirty="0">
                <a:solidFill>
                  <a:srgbClr val="000099"/>
                </a:solidFill>
                <a:effectLst>
                  <a:outerShdw blurRad="38100" dist="38100" dir="2700000" algn="tl">
                    <a:srgbClr val="C0C0C0"/>
                  </a:outerShdw>
                </a:effectLst>
                <a:latin typeface="Calibri" pitchFamily="34" charset="0"/>
                <a:ea typeface="+mn-ea"/>
                <a:cs typeface="+mn-cs"/>
              </a:rPr>
              <a:t>Operational </a:t>
            </a:r>
            <a:r>
              <a:rPr lang="en-US" sz="2400" b="1" dirty="0" smtClean="0">
                <a:solidFill>
                  <a:srgbClr val="000099"/>
                </a:solidFill>
                <a:effectLst>
                  <a:outerShdw blurRad="38100" dist="38100" dir="2700000" algn="tl">
                    <a:srgbClr val="C0C0C0"/>
                  </a:outerShdw>
                </a:effectLst>
                <a:latin typeface="Calibri" pitchFamily="34" charset="0"/>
                <a:ea typeface="+mn-ea"/>
                <a:cs typeface="+mn-cs"/>
              </a:rPr>
              <a:t>Global </a:t>
            </a:r>
            <a:r>
              <a:rPr lang="en-US" sz="2400" b="1" dirty="0">
                <a:solidFill>
                  <a:srgbClr val="000099"/>
                </a:solidFill>
                <a:effectLst>
                  <a:outerShdw blurRad="38100" dist="38100" dir="2700000" algn="tl">
                    <a:srgbClr val="C0C0C0"/>
                  </a:outerShdw>
                </a:effectLst>
                <a:latin typeface="Calibri" pitchFamily="34" charset="0"/>
                <a:ea typeface="+mn-ea"/>
                <a:cs typeface="+mn-cs"/>
              </a:rPr>
              <a:t>Tropical Cyclone </a:t>
            </a:r>
            <a:r>
              <a:rPr lang="en-US" sz="2400" b="1" dirty="0" smtClean="0">
                <a:solidFill>
                  <a:srgbClr val="000099"/>
                </a:solidFill>
                <a:effectLst>
                  <a:outerShdw blurRad="38100" dist="38100" dir="2700000" algn="tl">
                    <a:srgbClr val="C0C0C0"/>
                  </a:outerShdw>
                </a:effectLst>
                <a:latin typeface="Calibri" pitchFamily="34" charset="0"/>
                <a:ea typeface="+mn-ea"/>
                <a:cs typeface="+mn-cs"/>
              </a:rPr>
              <a:t>Forecasts from </a:t>
            </a:r>
            <a:r>
              <a:rPr lang="en-US" sz="2400" b="1" dirty="0">
                <a:solidFill>
                  <a:srgbClr val="000099"/>
                </a:solidFill>
                <a:effectLst>
                  <a:outerShdw blurRad="38100" dist="38100" dir="2700000" algn="tl">
                    <a:srgbClr val="C0C0C0"/>
                  </a:outerShdw>
                </a:effectLst>
                <a:latin typeface="Calibri" pitchFamily="34" charset="0"/>
                <a:ea typeface="+mn-ea"/>
                <a:cs typeface="+mn-cs"/>
              </a:rPr>
              <a:t>NOAA's High-Resolution HWRF Modeling </a:t>
            </a:r>
            <a:r>
              <a:rPr lang="en-US" sz="2400" b="1" dirty="0" smtClean="0">
                <a:solidFill>
                  <a:srgbClr val="000099"/>
                </a:solidFill>
                <a:effectLst>
                  <a:outerShdw blurRad="38100" dist="38100" dir="2700000" algn="tl">
                    <a:srgbClr val="C0C0C0"/>
                  </a:outerShdw>
                </a:effectLst>
                <a:latin typeface="Calibri" pitchFamily="34" charset="0"/>
                <a:ea typeface="+mn-ea"/>
                <a:cs typeface="+mn-cs"/>
              </a:rPr>
              <a:t>System</a:t>
            </a:r>
            <a:br>
              <a:rPr lang="en-US" sz="2400" b="1" dirty="0" smtClean="0">
                <a:solidFill>
                  <a:srgbClr val="000099"/>
                </a:solidFill>
                <a:effectLst>
                  <a:outerShdw blurRad="38100" dist="38100" dir="2700000" algn="tl">
                    <a:srgbClr val="C0C0C0"/>
                  </a:outerShdw>
                </a:effectLst>
                <a:latin typeface="Calibri" pitchFamily="34" charset="0"/>
                <a:ea typeface="+mn-ea"/>
                <a:cs typeface="+mn-cs"/>
              </a:rPr>
            </a:br>
            <a:r>
              <a:rPr lang="en-US" sz="2400" b="1" i="1" dirty="0">
                <a:solidFill>
                  <a:srgbClr val="000099"/>
                </a:solidFill>
                <a:effectLst>
                  <a:outerShdw blurRad="38100" dist="38100" dir="2700000" algn="tl">
                    <a:srgbClr val="C0C0C0"/>
                  </a:outerShdw>
                </a:effectLst>
                <a:latin typeface="Calibri" pitchFamily="34" charset="0"/>
              </a:rPr>
              <a:t>Performance of the 2014 </a:t>
            </a:r>
            <a:r>
              <a:rPr lang="en-US" sz="2400" b="1" i="1" dirty="0" smtClean="0">
                <a:solidFill>
                  <a:srgbClr val="000099"/>
                </a:solidFill>
                <a:effectLst>
                  <a:outerShdw blurRad="38100" dist="38100" dir="2700000" algn="tl">
                    <a:srgbClr val="C0C0C0"/>
                  </a:outerShdw>
                </a:effectLst>
                <a:latin typeface="Calibri" pitchFamily="34" charset="0"/>
              </a:rPr>
              <a:t>HWRF and </a:t>
            </a:r>
            <a:r>
              <a:rPr lang="en-US" sz="2400" b="1" i="1" dirty="0">
                <a:solidFill>
                  <a:srgbClr val="000099"/>
                </a:solidFill>
                <a:effectLst>
                  <a:outerShdw blurRad="38100" dist="38100" dir="2700000" algn="tl">
                    <a:srgbClr val="C0C0C0"/>
                  </a:outerShdw>
                </a:effectLst>
                <a:latin typeface="Calibri" pitchFamily="34" charset="0"/>
              </a:rPr>
              <a:t>Plans for 2015 </a:t>
            </a:r>
            <a:endParaRPr lang="en-US" sz="2400" b="1" dirty="0">
              <a:solidFill>
                <a:srgbClr val="000099"/>
              </a:solidFill>
              <a:effectLst>
                <a:outerShdw blurRad="38100" dist="38100" dir="2700000" algn="tl">
                  <a:srgbClr val="C0C0C0"/>
                </a:outerShdw>
              </a:effectLst>
              <a:latin typeface="Calibri" pitchFamily="34" charset="0"/>
              <a:ea typeface="+mn-ea"/>
              <a:cs typeface="+mn-cs"/>
            </a:endParaRPr>
          </a:p>
        </p:txBody>
      </p:sp>
      <p:sp>
        <p:nvSpPr>
          <p:cNvPr id="1031" name="Rectangle 4"/>
          <p:cNvSpPr>
            <a:spLocks noChangeArrowheads="1"/>
          </p:cNvSpPr>
          <p:nvPr/>
        </p:nvSpPr>
        <p:spPr bwMode="auto">
          <a:xfrm>
            <a:off x="257760" y="181459"/>
            <a:ext cx="8628480" cy="6418754"/>
          </a:xfrm>
          <a:prstGeom prst="rect">
            <a:avLst/>
          </a:prstGeom>
          <a:noFill/>
          <a:ln w="57150" cmpd="tri">
            <a:solidFill>
              <a:srgbClr val="0000FF"/>
            </a:solidFill>
            <a:miter lim="800000"/>
            <a:headEnd/>
            <a:tailEnd/>
          </a:ln>
        </p:spPr>
        <p:txBody>
          <a:bodyPr wrap="none" lIns="91430" tIns="45715" rIns="91430" bIns="45715" anchor="ctr"/>
          <a:lstStyle/>
          <a:p>
            <a:pPr algn="ctr" hangingPunct="0">
              <a:lnSpc>
                <a:spcPct val="93000"/>
              </a:lnSpc>
              <a:buClr>
                <a:srgbClr val="000000"/>
              </a:buClr>
              <a:buSzPct val="100000"/>
              <a:buFont typeface="Times New Roman" pitchFamily="18" charset="0"/>
              <a:buNone/>
            </a:pPr>
            <a:endParaRPr lang="en-US" sz="1200" dirty="0"/>
          </a:p>
        </p:txBody>
      </p:sp>
      <p:graphicFrame>
        <p:nvGraphicFramePr>
          <p:cNvPr id="1026" name="Object 7"/>
          <p:cNvGraphicFramePr>
            <a:graphicFrameLocks/>
          </p:cNvGraphicFramePr>
          <p:nvPr/>
        </p:nvGraphicFramePr>
        <p:xfrm>
          <a:off x="391680" y="315394"/>
          <a:ext cx="708480" cy="708554"/>
        </p:xfrm>
        <a:graphic>
          <a:graphicData uri="http://schemas.openxmlformats.org/presentationml/2006/ole">
            <mc:AlternateContent xmlns:mc="http://schemas.openxmlformats.org/markup-compatibility/2006">
              <mc:Choice xmlns:v="urn:schemas-microsoft-com:vml" Requires="v">
                <p:oleObj spid="_x0000_s4244" name="Drawing" r:id="rId5" imgW="725474" imgH="725474" progId="">
                  <p:embed/>
                </p:oleObj>
              </mc:Choice>
              <mc:Fallback>
                <p:oleObj name="Drawing" r:id="rId5" imgW="725474" imgH="725474" progId="">
                  <p:embed/>
                  <p:pic>
                    <p:nvPicPr>
                      <p:cNvPr id="0" name="Picture 12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680" y="315394"/>
                        <a:ext cx="708480" cy="70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8"/>
          <p:cNvGraphicFramePr>
            <a:graphicFrameLocks/>
          </p:cNvGraphicFramePr>
          <p:nvPr/>
        </p:nvGraphicFramePr>
        <p:xfrm>
          <a:off x="1385280" y="177139"/>
          <a:ext cx="2462400" cy="1434391"/>
        </p:xfrm>
        <a:graphic>
          <a:graphicData uri="http://schemas.openxmlformats.org/presentationml/2006/ole">
            <mc:AlternateContent xmlns:mc="http://schemas.openxmlformats.org/markup-compatibility/2006">
              <mc:Choice xmlns:v="urn:schemas-microsoft-com:vml" Requires="v">
                <p:oleObj spid="_x0000_s4245" name="Drawing" r:id="rId7" imgW="2857500" imgH="1569720" progId="">
                  <p:embed/>
                </p:oleObj>
              </mc:Choice>
              <mc:Fallback>
                <p:oleObj name="Drawing" r:id="rId7" imgW="2857500" imgH="1569720" progId="">
                  <p:embed/>
                  <p:pic>
                    <p:nvPicPr>
                      <p:cNvPr id="0" name="Picture 12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5280" y="177139"/>
                        <a:ext cx="2462400" cy="1434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9"/>
          <p:cNvGraphicFramePr>
            <a:graphicFrameLocks/>
          </p:cNvGraphicFramePr>
          <p:nvPr/>
        </p:nvGraphicFramePr>
        <p:xfrm>
          <a:off x="4240800" y="423404"/>
          <a:ext cx="707040" cy="669671"/>
        </p:xfrm>
        <a:graphic>
          <a:graphicData uri="http://schemas.openxmlformats.org/presentationml/2006/ole">
            <mc:AlternateContent xmlns:mc="http://schemas.openxmlformats.org/markup-compatibility/2006">
              <mc:Choice xmlns:v="urn:schemas-microsoft-com:vml" Requires="v">
                <p:oleObj spid="_x0000_s4246" name="Drawing" r:id="rId9" imgW="725474" imgH="687689" progId="">
                  <p:embed/>
                </p:oleObj>
              </mc:Choice>
              <mc:Fallback>
                <p:oleObj name="Drawing" r:id="rId9" imgW="725474" imgH="687689" progId="">
                  <p:embed/>
                  <p:pic>
                    <p:nvPicPr>
                      <p:cNvPr id="0" name="Picture 127"/>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40800" y="423404"/>
                        <a:ext cx="707040" cy="669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2" name="Line 10"/>
          <p:cNvSpPr>
            <a:spLocks noChangeShapeType="1"/>
          </p:cNvSpPr>
          <p:nvPr/>
        </p:nvSpPr>
        <p:spPr bwMode="auto">
          <a:xfrm>
            <a:off x="246240" y="3810640"/>
            <a:ext cx="8686080" cy="0"/>
          </a:xfrm>
          <a:prstGeom prst="line">
            <a:avLst/>
          </a:prstGeom>
          <a:noFill/>
          <a:ln w="41275" cmpd="dbl">
            <a:solidFill>
              <a:srgbClr val="0000FF"/>
            </a:solidFill>
            <a:round/>
            <a:headEnd/>
            <a:tailEnd/>
          </a:ln>
        </p:spPr>
        <p:txBody>
          <a:bodyPr lIns="91430" tIns="45715" rIns="91430" bIns="45715"/>
          <a:lstStyle/>
          <a:p>
            <a:endParaRPr lang="en-US" dirty="0"/>
          </a:p>
        </p:txBody>
      </p:sp>
      <p:pic>
        <p:nvPicPr>
          <p:cNvPr id="1033" name="Picture 9"/>
          <p:cNvPicPr>
            <a:picLocks noChangeAspect="1" noChangeArrowheads="1"/>
          </p:cNvPicPr>
          <p:nvPr/>
        </p:nvPicPr>
        <p:blipFill>
          <a:blip r:embed="rId11" cstate="print"/>
          <a:srcRect/>
          <a:stretch>
            <a:fillRect/>
          </a:stretch>
        </p:blipFill>
        <p:spPr bwMode="auto">
          <a:xfrm>
            <a:off x="5117760" y="200182"/>
            <a:ext cx="3772800" cy="1196765"/>
          </a:xfrm>
          <a:prstGeom prst="rect">
            <a:avLst/>
          </a:prstGeom>
          <a:noFill/>
          <a:ln w="9525" algn="ctr">
            <a:noFill/>
            <a:miter lim="800000"/>
            <a:headEnd/>
            <a:tailEnd/>
          </a:ln>
        </p:spPr>
      </p:pic>
      <p:sp>
        <p:nvSpPr>
          <p:cNvPr id="1034" name="Text Box 12"/>
          <p:cNvSpPr txBox="1">
            <a:spLocks noChangeArrowheads="1"/>
          </p:cNvSpPr>
          <p:nvPr/>
        </p:nvSpPr>
        <p:spPr bwMode="auto">
          <a:xfrm>
            <a:off x="1185120" y="4120273"/>
            <a:ext cx="6629760" cy="1862487"/>
          </a:xfrm>
          <a:prstGeom prst="rect">
            <a:avLst/>
          </a:prstGeom>
          <a:noFill/>
          <a:ln w="9525">
            <a:noFill/>
            <a:miter lim="800000"/>
            <a:headEnd/>
            <a:tailEnd/>
          </a:ln>
        </p:spPr>
        <p:txBody>
          <a:bodyPr lIns="91430" tIns="45715" rIns="91430" bIns="45715">
            <a:spAutoFit/>
          </a:bodyPr>
          <a:lstStyle/>
          <a:p>
            <a:pPr algn="ctr" defTabSz="414683" hangingPunct="0">
              <a:lnSpc>
                <a:spcPct val="93000"/>
              </a:lnSpc>
              <a:spcBef>
                <a:spcPct val="50000"/>
              </a:spcBef>
              <a:buClr>
                <a:srgbClr val="000000"/>
              </a:buClr>
              <a:buSzPct val="100000"/>
              <a:defRPr/>
            </a:pPr>
            <a:r>
              <a:rPr lang="en-US" sz="2400" b="1" dirty="0">
                <a:solidFill>
                  <a:srgbClr val="003300"/>
                </a:solidFill>
                <a:effectLst>
                  <a:outerShdw blurRad="38100" dist="38100" dir="2700000" algn="tl">
                    <a:srgbClr val="000000">
                      <a:alpha val="43137"/>
                    </a:srgbClr>
                  </a:outerShdw>
                </a:effectLst>
              </a:rPr>
              <a:t>Vijay Tallapragada &amp; HWRF </a:t>
            </a:r>
            <a:r>
              <a:rPr lang="en-US" sz="2400" b="1" dirty="0" smtClean="0">
                <a:solidFill>
                  <a:srgbClr val="003300"/>
                </a:solidFill>
                <a:effectLst>
                  <a:outerShdw blurRad="38100" dist="38100" dir="2700000" algn="tl">
                    <a:srgbClr val="000000">
                      <a:alpha val="43137"/>
                    </a:srgbClr>
                  </a:outerShdw>
                </a:effectLst>
              </a:rPr>
              <a:t>Team</a:t>
            </a:r>
          </a:p>
          <a:p>
            <a:pPr algn="ctr" defTabSz="414683" hangingPunct="0">
              <a:lnSpc>
                <a:spcPct val="93000"/>
              </a:lnSpc>
              <a:spcBef>
                <a:spcPct val="50000"/>
              </a:spcBef>
              <a:buClr>
                <a:srgbClr val="000000"/>
              </a:buClr>
              <a:buSzPct val="100000"/>
              <a:defRPr/>
            </a:pPr>
            <a:endParaRPr lang="en-US" b="1" dirty="0">
              <a:solidFill>
                <a:srgbClr val="FF00FF"/>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r>
              <a:rPr lang="en-US" b="1" dirty="0" smtClean="0">
                <a:solidFill>
                  <a:srgbClr val="FF00FF"/>
                </a:solidFill>
                <a:effectLst>
                  <a:outerShdw blurRad="38100" dist="38100" dir="2700000" algn="tl">
                    <a:srgbClr val="000000">
                      <a:alpha val="43137"/>
                    </a:srgbClr>
                  </a:outerShdw>
                </a:effectLst>
              </a:rPr>
              <a:t>Environmental </a:t>
            </a:r>
            <a:r>
              <a:rPr lang="en-US" b="1" dirty="0">
                <a:solidFill>
                  <a:srgbClr val="FF00FF"/>
                </a:solidFill>
                <a:effectLst>
                  <a:outerShdw blurRad="38100" dist="38100" dir="2700000" algn="tl">
                    <a:srgbClr val="000000">
                      <a:alpha val="43137"/>
                    </a:srgbClr>
                  </a:outerShdw>
                </a:effectLst>
              </a:rPr>
              <a:t>Modeling Center, </a:t>
            </a:r>
            <a:endParaRPr lang="en-US" b="1" dirty="0" smtClean="0">
              <a:solidFill>
                <a:srgbClr val="FF00FF"/>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r>
              <a:rPr lang="en-US" b="1" dirty="0" smtClean="0">
                <a:solidFill>
                  <a:srgbClr val="FF00FF"/>
                </a:solidFill>
                <a:effectLst>
                  <a:outerShdw blurRad="38100" dist="38100" dir="2700000" algn="tl">
                    <a:srgbClr val="000000">
                      <a:alpha val="43137"/>
                    </a:srgbClr>
                  </a:outerShdw>
                </a:effectLst>
              </a:rPr>
              <a:t>NCEP/NOAA/NWS</a:t>
            </a:r>
            <a:r>
              <a:rPr lang="en-US" b="1" dirty="0">
                <a:solidFill>
                  <a:srgbClr val="FF00FF"/>
                </a:solidFill>
                <a:effectLst>
                  <a:outerShdw blurRad="38100" dist="38100" dir="2700000" algn="tl">
                    <a:srgbClr val="000000">
                      <a:alpha val="43137"/>
                    </a:srgbClr>
                  </a:outerShdw>
                </a:effectLst>
              </a:rPr>
              <a:t>, </a:t>
            </a:r>
            <a:r>
              <a:rPr lang="en-US" b="1" dirty="0" smtClean="0">
                <a:solidFill>
                  <a:srgbClr val="FF00FF"/>
                </a:solidFill>
                <a:effectLst>
                  <a:outerShdw blurRad="38100" dist="38100" dir="2700000" algn="tl">
                    <a:srgbClr val="000000">
                      <a:alpha val="43137"/>
                    </a:srgbClr>
                  </a:outerShdw>
                </a:effectLst>
              </a:rPr>
              <a:t>NCWCP, College Park, </a:t>
            </a:r>
            <a:r>
              <a:rPr lang="en-US" b="1" dirty="0">
                <a:solidFill>
                  <a:srgbClr val="FF00FF"/>
                </a:solidFill>
                <a:effectLst>
                  <a:outerShdw blurRad="38100" dist="38100" dir="2700000" algn="tl">
                    <a:srgbClr val="000000">
                      <a:alpha val="43137"/>
                    </a:srgbClr>
                  </a:outerShdw>
                </a:effectLst>
              </a:rPr>
              <a:t>MD </a:t>
            </a:r>
            <a:r>
              <a:rPr lang="en-US" b="1" dirty="0" smtClean="0">
                <a:solidFill>
                  <a:srgbClr val="FF00FF"/>
                </a:solidFill>
                <a:effectLst>
                  <a:outerShdw blurRad="38100" dist="38100" dir="2700000" algn="tl">
                    <a:srgbClr val="000000">
                      <a:alpha val="43137"/>
                    </a:srgbClr>
                  </a:outerShdw>
                </a:effectLst>
              </a:rPr>
              <a:t>20740.</a:t>
            </a:r>
          </a:p>
          <a:p>
            <a:pPr algn="ctr" defTabSz="414683" hangingPunct="0">
              <a:lnSpc>
                <a:spcPct val="93000"/>
              </a:lnSpc>
              <a:buClr>
                <a:srgbClr val="000000"/>
              </a:buClr>
              <a:buSzPct val="100000"/>
              <a:defRPr/>
            </a:pPr>
            <a:endParaRPr lang="en-US" b="1" dirty="0" smtClean="0">
              <a:solidFill>
                <a:srgbClr val="003300"/>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endParaRPr lang="en-US" b="1" dirty="0">
              <a:solidFill>
                <a:srgbClr val="FF00FF"/>
              </a:solidFill>
              <a:effectLst>
                <a:outerShdw blurRad="38100" dist="38100" dir="2700000" algn="tl">
                  <a:srgbClr val="000000">
                    <a:alpha val="43137"/>
                  </a:srgbClr>
                </a:outerShdw>
              </a:effectLst>
            </a:endParaRPr>
          </a:p>
        </p:txBody>
      </p:sp>
      <p:sp>
        <p:nvSpPr>
          <p:cNvPr id="12" name="Rectangle 9"/>
          <p:cNvSpPr>
            <a:spLocks noChangeArrowheads="1"/>
          </p:cNvSpPr>
          <p:nvPr/>
        </p:nvSpPr>
        <p:spPr bwMode="auto">
          <a:xfrm>
            <a:off x="232560" y="5632802"/>
            <a:ext cx="8534880" cy="349958"/>
          </a:xfrm>
          <a:prstGeom prst="rect">
            <a:avLst/>
          </a:prstGeom>
          <a:noFill/>
          <a:ln w="9525">
            <a:noFill/>
            <a:miter lim="800000"/>
            <a:headEnd/>
            <a:tailEnd/>
          </a:ln>
        </p:spPr>
        <p:txBody>
          <a:bodyPr lIns="91430" tIns="45715" rIns="91430" bIns="45715">
            <a:spAutoFit/>
          </a:bodyPr>
          <a:lstStyle/>
          <a:p>
            <a:pPr algn="r" defTabSz="414683" hangingPunct="0">
              <a:lnSpc>
                <a:spcPct val="93000"/>
              </a:lnSpc>
              <a:buClr>
                <a:srgbClr val="000000"/>
              </a:buClr>
              <a:buSzPct val="100000"/>
              <a:defRPr/>
            </a:pPr>
            <a:r>
              <a:rPr lang="en-US" b="1" dirty="0" smtClean="0">
                <a:effectLst>
                  <a:outerShdw blurRad="38100" dist="38100" dir="2700000" algn="tl">
                    <a:srgbClr val="000000">
                      <a:alpha val="43137"/>
                    </a:srgbClr>
                  </a:outerShdw>
                </a:effectLst>
                <a:latin typeface="Arial" charset="0"/>
              </a:rPr>
              <a:t>69</a:t>
            </a:r>
            <a:r>
              <a:rPr lang="en-US" b="1" baseline="30000" dirty="0" smtClean="0">
                <a:effectLst>
                  <a:outerShdw blurRad="38100" dist="38100" dir="2700000" algn="tl">
                    <a:srgbClr val="000000">
                      <a:alpha val="43137"/>
                    </a:srgbClr>
                  </a:outerShdw>
                </a:effectLst>
                <a:latin typeface="Arial" charset="0"/>
              </a:rPr>
              <a:t>th</a:t>
            </a:r>
            <a:r>
              <a:rPr lang="en-US" b="1" dirty="0" smtClean="0">
                <a:effectLst>
                  <a:outerShdw blurRad="38100" dist="38100" dir="2700000" algn="tl">
                    <a:srgbClr val="000000">
                      <a:alpha val="43137"/>
                    </a:srgbClr>
                  </a:outerShdw>
                </a:effectLst>
                <a:latin typeface="Arial" charset="0"/>
              </a:rPr>
              <a:t> IHC/TCRF, March 4, 2015</a:t>
            </a:r>
            <a:endParaRPr lang="en-US" b="1" dirty="0">
              <a:effectLst>
                <a:outerShdw blurRad="38100" dist="38100" dir="2700000" algn="tl">
                  <a:srgbClr val="000000">
                    <a:alpha val="43137"/>
                  </a:srgbClr>
                </a:outerShdw>
              </a:effectLst>
              <a:latin typeface="Arial" charset="0"/>
            </a:endParaRPr>
          </a:p>
        </p:txBody>
      </p:sp>
      <p:pic>
        <p:nvPicPr>
          <p:cNvPr id="4237" name="Picture 141" descr="HIWPP 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5818" y="5731448"/>
            <a:ext cx="770977" cy="80063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AA51038-482A-4A2F-8234-A72E8F7D54EC}" type="slidenum">
              <a:rPr lang="en-US" smtClean="0"/>
              <a:pPr/>
              <a:t>1</a:t>
            </a:fld>
            <a:endParaRPr lang="en-US" dirty="0"/>
          </a:p>
        </p:txBody>
      </p:sp>
    </p:spTree>
    <p:extLst>
      <p:ext uri="{BB962C8B-B14F-4D97-AF65-F5344CB8AC3E}">
        <p14:creationId xmlns:p14="http://schemas.microsoft.com/office/powerpoint/2010/main" val="383318856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9981558-129F-4680-8B8B-8498508A5939}" type="slidenum">
              <a:rPr lang="en-US" smtClean="0"/>
              <a:pPr/>
              <a:t>10</a:t>
            </a:fld>
            <a:endParaRPr lang="en-US"/>
          </a:p>
        </p:txBody>
      </p:sp>
      <p:pic>
        <p:nvPicPr>
          <p:cNvPr id="5" name="Picture 2" descr="http://www.emc.ncep.noaa.gov/gc_wmb/vxt/LinZhu/Animations/Hudhud03B_080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842498"/>
            <a:ext cx="3882907" cy="31961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vijay.t.tallapragada\Desktop\Louis\usagi_radar.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53" y="842499"/>
            <a:ext cx="4800600" cy="35328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550" y="4038599"/>
            <a:ext cx="3807357" cy="283240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38" y="4474733"/>
            <a:ext cx="4274661" cy="2375647"/>
          </a:xfrm>
          <a:prstGeom prst="rect">
            <a:avLst/>
          </a:prstGeom>
        </p:spPr>
      </p:pic>
      <p:sp>
        <p:nvSpPr>
          <p:cNvPr id="15" name="TextBox 14"/>
          <p:cNvSpPr txBox="1"/>
          <p:nvPr/>
        </p:nvSpPr>
        <p:spPr>
          <a:xfrm>
            <a:off x="1450280" y="3704400"/>
            <a:ext cx="1856534" cy="369332"/>
          </a:xfrm>
          <a:prstGeom prst="rect">
            <a:avLst/>
          </a:prstGeom>
          <a:noFill/>
        </p:spPr>
        <p:txBody>
          <a:bodyPr wrap="none" rtlCol="0">
            <a:spAutoFit/>
          </a:bodyPr>
          <a:lstStyle/>
          <a:p>
            <a:r>
              <a:rPr lang="en-US" dirty="0" smtClean="0"/>
              <a:t>WESTERN PACIFIC</a:t>
            </a:r>
            <a:endParaRPr lang="en-US" dirty="0"/>
          </a:p>
        </p:txBody>
      </p:sp>
      <p:sp>
        <p:nvSpPr>
          <p:cNvPr id="16" name="TextBox 15"/>
          <p:cNvSpPr txBox="1"/>
          <p:nvPr/>
        </p:nvSpPr>
        <p:spPr>
          <a:xfrm>
            <a:off x="5202459" y="3150081"/>
            <a:ext cx="1660391" cy="369332"/>
          </a:xfrm>
          <a:prstGeom prst="rect">
            <a:avLst/>
          </a:prstGeom>
          <a:noFill/>
        </p:spPr>
        <p:txBody>
          <a:bodyPr wrap="none" rtlCol="0">
            <a:spAutoFit/>
          </a:bodyPr>
          <a:lstStyle/>
          <a:p>
            <a:r>
              <a:rPr lang="en-US" dirty="0" smtClean="0"/>
              <a:t>NORTH INDIAN</a:t>
            </a:r>
            <a:endParaRPr lang="en-US" dirty="0"/>
          </a:p>
        </p:txBody>
      </p:sp>
      <p:sp>
        <p:nvSpPr>
          <p:cNvPr id="17" name="TextBox 16"/>
          <p:cNvSpPr txBox="1"/>
          <p:nvPr/>
        </p:nvSpPr>
        <p:spPr>
          <a:xfrm>
            <a:off x="6477000" y="4190729"/>
            <a:ext cx="2039917" cy="369332"/>
          </a:xfrm>
          <a:prstGeom prst="rect">
            <a:avLst/>
          </a:prstGeom>
          <a:noFill/>
        </p:spPr>
        <p:txBody>
          <a:bodyPr wrap="none" rtlCol="0">
            <a:spAutoFit/>
          </a:bodyPr>
          <a:lstStyle/>
          <a:p>
            <a:r>
              <a:rPr lang="en-US" dirty="0" smtClean="0"/>
              <a:t>SOUTHERN PACIFIC</a:t>
            </a:r>
            <a:endParaRPr lang="en-US" dirty="0"/>
          </a:p>
        </p:txBody>
      </p:sp>
      <p:sp>
        <p:nvSpPr>
          <p:cNvPr id="18" name="TextBox 17"/>
          <p:cNvSpPr txBox="1"/>
          <p:nvPr/>
        </p:nvSpPr>
        <p:spPr>
          <a:xfrm>
            <a:off x="1411619" y="4703943"/>
            <a:ext cx="1588897" cy="369332"/>
          </a:xfrm>
          <a:prstGeom prst="rect">
            <a:avLst/>
          </a:prstGeom>
          <a:noFill/>
        </p:spPr>
        <p:txBody>
          <a:bodyPr wrap="none" rtlCol="0">
            <a:spAutoFit/>
          </a:bodyPr>
          <a:lstStyle/>
          <a:p>
            <a:r>
              <a:rPr lang="en-US" dirty="0" smtClean="0"/>
              <a:t>SOUTH INDIAN</a:t>
            </a:r>
            <a:endParaRPr lang="en-US" dirty="0"/>
          </a:p>
        </p:txBody>
      </p:sp>
      <p:sp>
        <p:nvSpPr>
          <p:cNvPr id="19" name="Rectangle 18"/>
          <p:cNvSpPr/>
          <p:nvPr/>
        </p:nvSpPr>
        <p:spPr>
          <a:xfrm>
            <a:off x="912962" y="11502"/>
            <a:ext cx="7772400" cy="830997"/>
          </a:xfrm>
          <a:prstGeom prst="rect">
            <a:avLst/>
          </a:prstGeom>
        </p:spPr>
        <p:txBody>
          <a:bodyPr wrap="square">
            <a:spAutoFit/>
          </a:bodyPr>
          <a:lstStyle/>
          <a:p>
            <a:pPr algn="ctr"/>
            <a:r>
              <a:rPr lang="en-US" sz="2800" b="1" dirty="0">
                <a:solidFill>
                  <a:srgbClr val="000099"/>
                </a:solidFill>
                <a:effectLst>
                  <a:outerShdw blurRad="38100" dist="38100" dir="2700000" algn="tl">
                    <a:srgbClr val="C0C0C0"/>
                  </a:outerShdw>
                </a:effectLst>
                <a:latin typeface="Calibri" pitchFamily="34" charset="0"/>
              </a:rPr>
              <a:t>Examples of Real-Time Forecasts from 2014 HWRF </a:t>
            </a:r>
          </a:p>
          <a:p>
            <a:pPr algn="ctr"/>
            <a:r>
              <a:rPr lang="en-US" sz="2000" b="1" i="1" dirty="0">
                <a:solidFill>
                  <a:srgbClr val="002060"/>
                </a:solidFill>
                <a:effectLst>
                  <a:outerShdw blurRad="38100" dist="38100" dir="2700000" algn="tl">
                    <a:srgbClr val="C0C0C0"/>
                  </a:outerShdw>
                </a:effectLst>
                <a:latin typeface="Calibri" pitchFamily="34" charset="0"/>
              </a:rPr>
              <a:t>Advanced forecast products and high-definition graphics</a:t>
            </a:r>
          </a:p>
        </p:txBody>
      </p:sp>
      <p:sp>
        <p:nvSpPr>
          <p:cNvPr id="20" name="Slide Number Placeholder 1"/>
          <p:cNvSpPr txBox="1">
            <a:spLocks/>
          </p:cNvSpPr>
          <p:nvPr/>
        </p:nvSpPr>
        <p:spPr>
          <a:xfrm>
            <a:off x="8323610" y="6431116"/>
            <a:ext cx="762000" cy="365125"/>
          </a:xfrm>
          <a:prstGeom prst="rect">
            <a:avLst/>
          </a:prstGeom>
        </p:spPr>
        <p:txBody>
          <a:bodyPr vert="horz" lIns="0" tIns="0" rIns="0" bIns="0" anchor="b"/>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10</a:t>
            </a:r>
            <a:endParaRPr lang="en-US" dirty="0"/>
          </a:p>
        </p:txBody>
      </p:sp>
    </p:spTree>
    <p:extLst>
      <p:ext uri="{BB962C8B-B14F-4D97-AF65-F5344CB8AC3E}">
        <p14:creationId xmlns:p14="http://schemas.microsoft.com/office/powerpoint/2010/main" val="19962469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47800" y="-37250"/>
            <a:ext cx="6423212" cy="954107"/>
          </a:xfrm>
          <a:prstGeom prst="rect">
            <a:avLst/>
          </a:prstGeom>
        </p:spPr>
        <p:txBody>
          <a:bodyPr wrap="square">
            <a:spAutoFit/>
          </a:bodyPr>
          <a:lstStyle/>
          <a:p>
            <a:pPr algn="ctr"/>
            <a:r>
              <a:rPr lang="en-US" sz="2800" b="1" dirty="0">
                <a:solidFill>
                  <a:srgbClr val="000099"/>
                </a:solidFill>
                <a:effectLst>
                  <a:outerShdw blurRad="38100" dist="38100" dir="2700000" algn="tl">
                    <a:srgbClr val="C0C0C0"/>
                  </a:outerShdw>
                </a:effectLst>
                <a:latin typeface="Calibri" pitchFamily="34" charset="0"/>
              </a:rPr>
              <a:t>Recognition from US Dept. of Commerce: The 2014 Gold Medal for HWRF Team</a:t>
            </a:r>
          </a:p>
        </p:txBody>
      </p:sp>
      <p:grpSp>
        <p:nvGrpSpPr>
          <p:cNvPr id="2" name="Group 1"/>
          <p:cNvGrpSpPr/>
          <p:nvPr/>
        </p:nvGrpSpPr>
        <p:grpSpPr>
          <a:xfrm>
            <a:off x="0" y="916857"/>
            <a:ext cx="9144000" cy="5891517"/>
            <a:chOff x="300356" y="1362537"/>
            <a:chExt cx="8843644" cy="5431875"/>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668" y="1640408"/>
              <a:ext cx="3309332" cy="30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9"/>
            <p:cNvPicPr>
              <a:picLocks noChangeAspect="1" noChangeArrowheads="1"/>
            </p:cNvPicPr>
            <p:nvPr/>
          </p:nvPicPr>
          <p:blipFill>
            <a:blip r:embed="rId4" cstate="print"/>
            <a:srcRect/>
            <a:stretch>
              <a:fillRect/>
            </a:stretch>
          </p:blipFill>
          <p:spPr bwMode="auto">
            <a:xfrm>
              <a:off x="6310181" y="4873024"/>
              <a:ext cx="2358305" cy="792228"/>
            </a:xfrm>
            <a:prstGeom prst="rect">
              <a:avLst/>
            </a:prstGeom>
            <a:noFill/>
            <a:ln w="9525" algn="ctr">
              <a:noFill/>
              <a:miter lim="800000"/>
              <a:headEnd/>
              <a:tailEnd/>
            </a:ln>
          </p:spPr>
        </p:pic>
        <p:sp>
          <p:nvSpPr>
            <p:cNvPr id="3" name="Rectangle 2"/>
            <p:cNvSpPr/>
            <p:nvPr/>
          </p:nvSpPr>
          <p:spPr>
            <a:xfrm>
              <a:off x="300356" y="2724607"/>
              <a:ext cx="5602941" cy="3064657"/>
            </a:xfrm>
            <a:prstGeom prst="rect">
              <a:avLst/>
            </a:prstGeom>
          </p:spPr>
          <p:txBody>
            <a:bodyPr wrap="square">
              <a:spAutoFit/>
            </a:bodyPr>
            <a:lstStyle/>
            <a:p>
              <a:pPr algn="just"/>
              <a:r>
                <a:rPr lang="en-US" sz="1400" b="1" dirty="0">
                  <a:solidFill>
                    <a:srgbClr val="0000FF"/>
                  </a:solidFill>
                </a:rPr>
                <a:t>It gives me great pleasure to congratulate you for being selected by the Secretary of Commerce to receive a Group Gold Medal for Scientific/Engineering Achievement.</a:t>
              </a:r>
            </a:p>
            <a:p>
              <a:pPr algn="just"/>
              <a:r>
                <a:rPr lang="en-US" sz="1400" b="1" dirty="0">
                  <a:solidFill>
                    <a:srgbClr val="0000FF"/>
                  </a:solidFill>
                </a:rPr>
                <a:t/>
              </a:r>
              <a:br>
                <a:rPr lang="en-US" sz="1400" b="1" dirty="0">
                  <a:solidFill>
                    <a:srgbClr val="0000FF"/>
                  </a:solidFill>
                </a:rPr>
              </a:br>
              <a:r>
                <a:rPr lang="en-US" sz="1400" b="1" dirty="0">
                  <a:solidFill>
                    <a:srgbClr val="0000FF"/>
                  </a:solidFill>
                </a:rPr>
                <a:t>This medal is a testament to your hard work, dedication, and passion for public service. I am so proud of the many contributions you and the other award recipients have made across the breadth of the NOAA mission, especially using your expertise and creativity to develop and implement an advanced Hurricane Weather Research and Forecast System model, which significantly improves hurricane intensity prediction.</a:t>
              </a:r>
            </a:p>
            <a:p>
              <a:pPr algn="just"/>
              <a:r>
                <a:rPr lang="en-US" sz="1400" b="1" dirty="0">
                  <a:solidFill>
                    <a:srgbClr val="0000FF"/>
                  </a:solidFill>
                </a:rPr>
                <a:t/>
              </a:r>
              <a:br>
                <a:rPr lang="en-US" sz="1400" b="1" dirty="0">
                  <a:solidFill>
                    <a:srgbClr val="0000FF"/>
                  </a:solidFill>
                </a:rPr>
              </a:br>
              <a:r>
                <a:rPr lang="en-US" sz="1400" b="1" dirty="0">
                  <a:solidFill>
                    <a:srgbClr val="0000FF"/>
                  </a:solidFill>
                </a:rPr>
                <a:t>You are a fine example of the wonderful talent we have in this agency.  Congratulations, and thank you on behalf of NOAA and the Nation!</a:t>
              </a:r>
            </a:p>
          </p:txBody>
        </p:sp>
        <p:sp>
          <p:nvSpPr>
            <p:cNvPr id="7" name="Rectangle 1"/>
            <p:cNvSpPr>
              <a:spLocks noChangeArrowheads="1"/>
            </p:cNvSpPr>
            <p:nvPr/>
          </p:nvSpPr>
          <p:spPr bwMode="auto">
            <a:xfrm>
              <a:off x="300356" y="5789265"/>
              <a:ext cx="6608412" cy="1005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5344" tIns="42672" rIns="85344" bIns="42672"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853410"/>
              <a:r>
                <a:rPr lang="en-US" altLang="en-US" sz="1493" b="1" dirty="0">
                  <a:solidFill>
                    <a:srgbClr val="0000FF"/>
                  </a:solidFill>
                  <a:latin typeface="Century Gothic" pitchFamily="34" charset="0"/>
                </a:rPr>
                <a:t>Kathryn D. Sullivan, PhD</a:t>
              </a:r>
              <a:endParaRPr lang="en-US" altLang="en-US" sz="1027" b="1" dirty="0"/>
            </a:p>
            <a:p>
              <a:pPr defTabSz="853410" eaLnBrk="0" hangingPunct="0"/>
              <a:r>
                <a:rPr lang="en-US" altLang="en-US" sz="1493" b="1" dirty="0">
                  <a:solidFill>
                    <a:srgbClr val="1F497D"/>
                  </a:solidFill>
                  <a:latin typeface="Century Gothic" pitchFamily="34" charset="0"/>
                </a:rPr>
                <a:t>Under Secretary of Commerce for Oceans and Atmosphere</a:t>
              </a:r>
              <a:endParaRPr lang="en-US" altLang="en-US" sz="1027" b="1" dirty="0"/>
            </a:p>
            <a:p>
              <a:pPr defTabSz="853410" eaLnBrk="0" hangingPunct="0"/>
              <a:r>
                <a:rPr lang="en-US" altLang="en-US" sz="1493" b="1" dirty="0">
                  <a:solidFill>
                    <a:srgbClr val="1F497D"/>
                  </a:solidFill>
                  <a:latin typeface="Century Gothic" pitchFamily="34" charset="0"/>
                </a:rPr>
                <a:t>and Administrator, National Oceanic and Atmospheric Administration</a:t>
              </a:r>
              <a:endParaRPr lang="en-US" altLang="en-US" sz="1027" b="1" dirty="0"/>
            </a:p>
            <a:p>
              <a:pPr defTabSz="853410" eaLnBrk="0" hangingPunct="0"/>
              <a:r>
                <a:rPr lang="en-US" altLang="en-US" sz="1493" b="1" dirty="0">
                  <a:solidFill>
                    <a:srgbClr val="1F497D"/>
                  </a:solidFill>
                  <a:latin typeface="Century Gothic" pitchFamily="34" charset="0"/>
                </a:rPr>
                <a:t>U.S. Department of Commerce</a:t>
              </a:r>
              <a:endParaRPr lang="en-US" altLang="en-US" sz="1027" b="1" dirty="0"/>
            </a:p>
          </p:txBody>
        </p:sp>
        <p:sp>
          <p:nvSpPr>
            <p:cNvPr id="9" name="Rectangle 8"/>
            <p:cNvSpPr/>
            <p:nvPr/>
          </p:nvSpPr>
          <p:spPr>
            <a:xfrm>
              <a:off x="300357" y="1362537"/>
              <a:ext cx="5629835" cy="1362070"/>
            </a:xfrm>
            <a:prstGeom prst="rect">
              <a:avLst/>
            </a:prstGeom>
          </p:spPr>
          <p:txBody>
            <a:bodyPr wrap="square">
              <a:spAutoFit/>
            </a:bodyPr>
            <a:lstStyle/>
            <a:p>
              <a:r>
                <a:rPr lang="en-US" b="1" dirty="0" smtClean="0">
                  <a:solidFill>
                    <a:srgbClr val="FF0000"/>
                  </a:solidFill>
                </a:rPr>
                <a:t>NWS</a:t>
              </a:r>
              <a:r>
                <a:rPr lang="en-US" b="1" dirty="0" smtClean="0"/>
                <a:t>: Vijay </a:t>
              </a:r>
              <a:r>
                <a:rPr lang="en-US" b="1" dirty="0"/>
                <a:t>Tallapragada; </a:t>
              </a:r>
              <a:r>
                <a:rPr lang="en-US" b="1" dirty="0" err="1"/>
                <a:t>Qingfu</a:t>
              </a:r>
              <a:r>
                <a:rPr lang="en-US" b="1" dirty="0"/>
                <a:t> Liu; William </a:t>
              </a:r>
              <a:r>
                <a:rPr lang="en-US" b="1" dirty="0" err="1"/>
                <a:t>Lapenta</a:t>
              </a:r>
              <a:r>
                <a:rPr lang="en-US" b="1" dirty="0"/>
                <a:t>; Richard Pasch; James Franklin; Simon Tao-Long Hsiao; Frederick </a:t>
              </a:r>
              <a:r>
                <a:rPr lang="en-US" b="1" dirty="0" err="1"/>
                <a:t>Toepfer</a:t>
              </a:r>
              <a:r>
                <a:rPr lang="en-US" b="1" dirty="0"/>
                <a:t>; </a:t>
              </a:r>
              <a:endParaRPr lang="en-US" b="1" dirty="0" smtClean="0"/>
            </a:p>
            <a:p>
              <a:r>
                <a:rPr lang="en-US" b="1" dirty="0" smtClean="0">
                  <a:solidFill>
                    <a:srgbClr val="FF0000"/>
                  </a:solidFill>
                </a:rPr>
                <a:t>OAR</a:t>
              </a:r>
              <a:r>
                <a:rPr lang="en-US" b="1" dirty="0" smtClean="0"/>
                <a:t>: </a:t>
              </a:r>
              <a:r>
                <a:rPr lang="en-US" b="1" dirty="0" err="1" smtClean="0"/>
                <a:t>Sundararaman</a:t>
              </a:r>
              <a:r>
                <a:rPr lang="en-US" b="1" dirty="0" smtClean="0"/>
                <a:t> </a:t>
              </a:r>
              <a:r>
                <a:rPr lang="en-US" b="1" dirty="0" err="1" smtClean="0"/>
                <a:t>Gopalakrishnan</a:t>
              </a:r>
              <a:r>
                <a:rPr lang="en-US" b="1" dirty="0" smtClean="0"/>
                <a:t>; </a:t>
              </a:r>
              <a:r>
                <a:rPr lang="en-US" b="1" dirty="0"/>
                <a:t>Thiago </a:t>
              </a:r>
              <a:r>
                <a:rPr lang="en-US" b="1" dirty="0" err="1"/>
                <a:t>Quirino</a:t>
              </a:r>
              <a:r>
                <a:rPr lang="en-US" b="1" dirty="0"/>
                <a:t> </a:t>
              </a:r>
              <a:r>
                <a:rPr lang="en-US" b="1" dirty="0" smtClean="0"/>
                <a:t>&amp; Frank </a:t>
              </a:r>
              <a:r>
                <a:rPr lang="en-US" b="1" dirty="0"/>
                <a:t>Marks, Jr. </a:t>
              </a:r>
              <a:endParaRPr lang="en-US" dirty="0"/>
            </a:p>
          </p:txBody>
        </p:sp>
      </p:grpSp>
      <p:sp>
        <p:nvSpPr>
          <p:cNvPr id="10" name="Slide Number Placeholder 1"/>
          <p:cNvSpPr>
            <a:spLocks noGrp="1"/>
          </p:cNvSpPr>
          <p:nvPr>
            <p:ph type="sldNum" sz="quarter" idx="12"/>
          </p:nvPr>
        </p:nvSpPr>
        <p:spPr>
          <a:xfrm>
            <a:off x="8229600" y="6356348"/>
            <a:ext cx="762000" cy="425452"/>
          </a:xfrm>
        </p:spPr>
        <p:txBody>
          <a:bodyPr/>
          <a:lstStyle/>
          <a:p>
            <a:pPr>
              <a:defRPr/>
            </a:pPr>
            <a:r>
              <a:rPr lang="en-US" dirty="0" smtClean="0"/>
              <a:t>11</a:t>
            </a:r>
          </a:p>
        </p:txBody>
      </p:sp>
    </p:spTree>
    <p:extLst>
      <p:ext uri="{BB962C8B-B14F-4D97-AF65-F5344CB8AC3E}">
        <p14:creationId xmlns:p14="http://schemas.microsoft.com/office/powerpoint/2010/main" val="42418084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579438"/>
          </a:xfrm>
        </p:spPr>
        <p:txBody>
          <a:bodyPr>
            <a:noAutofit/>
          </a:bodyPr>
          <a:lstStyle/>
          <a:p>
            <a:pPr algn="ctr"/>
            <a:r>
              <a:rPr lang="en-US" sz="2400" b="1" dirty="0" smtClean="0">
                <a:solidFill>
                  <a:srgbClr val="000099"/>
                </a:solidFill>
                <a:effectLst>
                  <a:outerShdw blurRad="38100" dist="38100" dir="2700000" algn="tl">
                    <a:srgbClr val="C0C0C0"/>
                  </a:outerShdw>
                </a:effectLst>
                <a:latin typeface="Calibri" pitchFamily="34" charset="0"/>
                <a:ea typeface="+mn-ea"/>
                <a:cs typeface="+mn-cs"/>
              </a:rPr>
              <a:t>Potential HWRF Upgrades for 2015 Hurricane Season</a:t>
            </a:r>
            <a:endParaRPr lang="en-US" sz="2400" b="1" dirty="0">
              <a:solidFill>
                <a:srgbClr val="000099"/>
              </a:solidFill>
              <a:effectLst>
                <a:outerShdw blurRad="38100" dist="38100" dir="2700000" algn="tl">
                  <a:srgbClr val="C0C0C0"/>
                </a:outerShdw>
              </a:effectLst>
              <a:latin typeface="Calibri" pitchFamily="34" charset="0"/>
              <a:ea typeface="+mn-ea"/>
              <a:cs typeface="+mn-cs"/>
            </a:endParaRPr>
          </a:p>
        </p:txBody>
      </p:sp>
      <p:sp>
        <p:nvSpPr>
          <p:cNvPr id="5" name="Content Placeholder 4"/>
          <p:cNvSpPr txBox="1">
            <a:spLocks/>
          </p:cNvSpPr>
          <p:nvPr/>
        </p:nvSpPr>
        <p:spPr>
          <a:xfrm>
            <a:off x="0" y="914400"/>
            <a:ext cx="4953000" cy="5715000"/>
          </a:xfrm>
          <a:prstGeom prst="rect">
            <a:avLst/>
          </a:prstGeom>
        </p:spPr>
        <p:txBody>
          <a:bodyPr>
            <a:noAutofit/>
          </a:bodyPr>
          <a:lstStyle>
            <a:lvl1pPr marL="374867" indent="-374867" algn="l" rtl="0" eaLnBrk="0" fontAlgn="base" hangingPunct="0">
              <a:spcBef>
                <a:spcPct val="20000"/>
              </a:spcBef>
              <a:spcAft>
                <a:spcPct val="0"/>
              </a:spcAft>
              <a:buChar char="•"/>
              <a:defRPr sz="3500">
                <a:solidFill>
                  <a:schemeClr val="tx1"/>
                </a:solidFill>
                <a:latin typeface="+mn-lt"/>
                <a:ea typeface="+mn-ea"/>
                <a:cs typeface="+mn-cs"/>
              </a:defRPr>
            </a:lvl1pPr>
            <a:lvl2pPr marL="812210" indent="-312388" algn="l" rtl="0" eaLnBrk="0" fontAlgn="base" hangingPunct="0">
              <a:spcBef>
                <a:spcPct val="20000"/>
              </a:spcBef>
              <a:spcAft>
                <a:spcPct val="0"/>
              </a:spcAft>
              <a:buChar char="–"/>
              <a:defRPr sz="3000">
                <a:solidFill>
                  <a:schemeClr val="tx1"/>
                </a:solidFill>
                <a:latin typeface="+mn-lt"/>
              </a:defRPr>
            </a:lvl2pPr>
            <a:lvl3pPr marL="1249555" indent="-249911" algn="l" rtl="0" eaLnBrk="0" fontAlgn="base" hangingPunct="0">
              <a:spcBef>
                <a:spcPct val="20000"/>
              </a:spcBef>
              <a:spcAft>
                <a:spcPct val="0"/>
              </a:spcAft>
              <a:buChar char="•"/>
              <a:defRPr sz="2600">
                <a:solidFill>
                  <a:schemeClr val="tx1"/>
                </a:solidFill>
                <a:latin typeface="+mn-lt"/>
              </a:defRPr>
            </a:lvl3pPr>
            <a:lvl4pPr marL="1749376" indent="-249911" algn="l" rtl="0" eaLnBrk="0" fontAlgn="base" hangingPunct="0">
              <a:spcBef>
                <a:spcPct val="20000"/>
              </a:spcBef>
              <a:spcAft>
                <a:spcPct val="0"/>
              </a:spcAft>
              <a:buChar char="–"/>
              <a:defRPr sz="2200">
                <a:solidFill>
                  <a:schemeClr val="tx1"/>
                </a:solidFill>
                <a:latin typeface="+mn-lt"/>
              </a:defRPr>
            </a:lvl4pPr>
            <a:lvl5pPr marL="2249198" indent="-249911" algn="l" rtl="0" eaLnBrk="0" fontAlgn="base" hangingPunct="0">
              <a:spcBef>
                <a:spcPct val="20000"/>
              </a:spcBef>
              <a:spcAft>
                <a:spcPct val="0"/>
              </a:spcAft>
              <a:buChar char="»"/>
              <a:defRPr sz="2200">
                <a:solidFill>
                  <a:schemeClr val="tx1"/>
                </a:solidFill>
                <a:latin typeface="+mn-lt"/>
              </a:defRPr>
            </a:lvl5pPr>
            <a:lvl6pPr marL="2749020" indent="-249911" algn="l" rtl="0" fontAlgn="base">
              <a:spcBef>
                <a:spcPct val="20000"/>
              </a:spcBef>
              <a:spcAft>
                <a:spcPct val="0"/>
              </a:spcAft>
              <a:buChar char="»"/>
              <a:defRPr sz="2200">
                <a:solidFill>
                  <a:schemeClr val="tx1"/>
                </a:solidFill>
                <a:latin typeface="+mn-lt"/>
              </a:defRPr>
            </a:lvl6pPr>
            <a:lvl7pPr marL="3248841" indent="-249911" algn="l" rtl="0" fontAlgn="base">
              <a:spcBef>
                <a:spcPct val="20000"/>
              </a:spcBef>
              <a:spcAft>
                <a:spcPct val="0"/>
              </a:spcAft>
              <a:buChar char="»"/>
              <a:defRPr sz="2200">
                <a:solidFill>
                  <a:schemeClr val="tx1"/>
                </a:solidFill>
                <a:latin typeface="+mn-lt"/>
              </a:defRPr>
            </a:lvl7pPr>
            <a:lvl8pPr marL="3748663" indent="-249911" algn="l" rtl="0" fontAlgn="base">
              <a:spcBef>
                <a:spcPct val="20000"/>
              </a:spcBef>
              <a:spcAft>
                <a:spcPct val="0"/>
              </a:spcAft>
              <a:buChar char="»"/>
              <a:defRPr sz="2200">
                <a:solidFill>
                  <a:schemeClr val="tx1"/>
                </a:solidFill>
                <a:latin typeface="+mn-lt"/>
              </a:defRPr>
            </a:lvl8pPr>
            <a:lvl9pPr marL="4248485" indent="-249911" algn="l" rtl="0" fontAlgn="base">
              <a:spcBef>
                <a:spcPct val="20000"/>
              </a:spcBef>
              <a:spcAft>
                <a:spcPct val="0"/>
              </a:spcAft>
              <a:buChar char="»"/>
              <a:defRPr sz="2200">
                <a:solidFill>
                  <a:schemeClr val="tx1"/>
                </a:solidFill>
                <a:latin typeface="+mn-lt"/>
              </a:defRPr>
            </a:lvl9pPr>
          </a:lstStyle>
          <a:p>
            <a:r>
              <a:rPr lang="en-US" sz="1800" b="1" kern="0" dirty="0"/>
              <a:t>Increased horizontal resolution to ~18/6/2 km</a:t>
            </a:r>
            <a:r>
              <a:rPr lang="en-US" sz="1800" b="1" kern="0" dirty="0" smtClean="0"/>
              <a:t>, and Improved Physics</a:t>
            </a:r>
            <a:endParaRPr lang="en-US" sz="1800" b="1" kern="0" dirty="0"/>
          </a:p>
          <a:p>
            <a:pPr lvl="1"/>
            <a:endParaRPr lang="en-US" sz="1100" kern="0" dirty="0" smtClean="0">
              <a:solidFill>
                <a:srgbClr val="000099"/>
              </a:solidFill>
            </a:endParaRPr>
          </a:p>
          <a:p>
            <a:pPr lvl="1"/>
            <a:r>
              <a:rPr lang="en-US" sz="1100" b="1" kern="0" dirty="0" smtClean="0">
                <a:solidFill>
                  <a:srgbClr val="000099"/>
                </a:solidFill>
              </a:rPr>
              <a:t>GFS T1534 for initial and 0.25</a:t>
            </a:r>
            <a:r>
              <a:rPr lang="en-US" sz="1100" b="1" kern="0" baseline="30000" dirty="0" smtClean="0">
                <a:solidFill>
                  <a:srgbClr val="000099"/>
                </a:solidFill>
              </a:rPr>
              <a:t>o</a:t>
            </a:r>
            <a:r>
              <a:rPr lang="en-US" sz="1100" b="1" kern="0" dirty="0" smtClean="0">
                <a:solidFill>
                  <a:srgbClr val="000099"/>
                </a:solidFill>
              </a:rPr>
              <a:t> grib2 master files for lateral boundary conditions </a:t>
            </a:r>
          </a:p>
          <a:p>
            <a:pPr lvl="1"/>
            <a:r>
              <a:rPr lang="en-US" sz="1100" b="1" dirty="0" smtClean="0">
                <a:solidFill>
                  <a:srgbClr val="000099"/>
                </a:solidFill>
              </a:rPr>
              <a:t>Vortex </a:t>
            </a:r>
            <a:r>
              <a:rPr lang="en-US" sz="1100" b="1" dirty="0">
                <a:solidFill>
                  <a:srgbClr val="000099"/>
                </a:solidFill>
              </a:rPr>
              <a:t>initialization modifications for increased resolution</a:t>
            </a:r>
          </a:p>
          <a:p>
            <a:pPr lvl="1"/>
            <a:r>
              <a:rPr lang="en-US" sz="1100" b="1" dirty="0" smtClean="0">
                <a:solidFill>
                  <a:srgbClr val="000099"/>
                </a:solidFill>
              </a:rPr>
              <a:t>Data </a:t>
            </a:r>
            <a:r>
              <a:rPr lang="en-US" sz="1100" b="1" dirty="0">
                <a:solidFill>
                  <a:srgbClr val="000099"/>
                </a:solidFill>
              </a:rPr>
              <a:t>Assimilation to include 40-member HWRF ensemble for inner-core aircraft DA</a:t>
            </a:r>
          </a:p>
          <a:p>
            <a:pPr lvl="1"/>
            <a:r>
              <a:rPr lang="en-US" sz="1100" b="1" dirty="0">
                <a:solidFill>
                  <a:srgbClr val="000099"/>
                </a:solidFill>
              </a:rPr>
              <a:t>Assimilate MSLP and HS3 </a:t>
            </a:r>
            <a:r>
              <a:rPr lang="en-US" sz="1100" b="1" dirty="0" err="1">
                <a:solidFill>
                  <a:srgbClr val="000099"/>
                </a:solidFill>
              </a:rPr>
              <a:t>dropsonde</a:t>
            </a:r>
            <a:r>
              <a:rPr lang="en-US" sz="1100" b="1" dirty="0">
                <a:solidFill>
                  <a:srgbClr val="000099"/>
                </a:solidFill>
              </a:rPr>
              <a:t> </a:t>
            </a:r>
            <a:r>
              <a:rPr lang="en-US" sz="1100" b="1" dirty="0" smtClean="0">
                <a:solidFill>
                  <a:srgbClr val="000099"/>
                </a:solidFill>
              </a:rPr>
              <a:t>data</a:t>
            </a:r>
          </a:p>
          <a:p>
            <a:pPr lvl="1"/>
            <a:r>
              <a:rPr lang="en-US" sz="1100" b="1" dirty="0" smtClean="0">
                <a:solidFill>
                  <a:srgbClr val="000099"/>
                </a:solidFill>
              </a:rPr>
              <a:t>New Ferrier-</a:t>
            </a:r>
            <a:r>
              <a:rPr lang="en-US" sz="1100" b="1" dirty="0" err="1" smtClean="0">
                <a:solidFill>
                  <a:srgbClr val="000099"/>
                </a:solidFill>
              </a:rPr>
              <a:t>Aligo</a:t>
            </a:r>
            <a:r>
              <a:rPr lang="en-US" sz="1100" b="1" dirty="0" smtClean="0">
                <a:solidFill>
                  <a:srgbClr val="000099"/>
                </a:solidFill>
              </a:rPr>
              <a:t> Microphysics and RRTMG Radiation</a:t>
            </a:r>
            <a:endParaRPr lang="en-US" sz="1100" b="1" dirty="0">
              <a:solidFill>
                <a:srgbClr val="000099"/>
              </a:solidFill>
            </a:endParaRPr>
          </a:p>
          <a:p>
            <a:pPr lvl="1"/>
            <a:r>
              <a:rPr lang="en-US" sz="1100" b="1" i="1" dirty="0" smtClean="0"/>
              <a:t>Improved </a:t>
            </a:r>
            <a:r>
              <a:rPr lang="en-US" sz="1100" b="1" i="1" dirty="0"/>
              <a:t>GFS PBL </a:t>
            </a:r>
            <a:r>
              <a:rPr lang="en-US" sz="1100" b="1" i="1" dirty="0" smtClean="0"/>
              <a:t>(UCLA)</a:t>
            </a:r>
            <a:endParaRPr lang="en-US" sz="1100" b="1" i="1" dirty="0"/>
          </a:p>
          <a:p>
            <a:pPr lvl="1"/>
            <a:r>
              <a:rPr lang="en-US" sz="1100" b="1" i="1" dirty="0" smtClean="0"/>
              <a:t>Improved physics </a:t>
            </a:r>
            <a:r>
              <a:rPr lang="en-US" sz="1100" b="1" i="1" dirty="0"/>
              <a:t>at the air-sea interaction </a:t>
            </a:r>
            <a:r>
              <a:rPr lang="en-US" sz="1100" b="1" i="1" dirty="0" smtClean="0"/>
              <a:t>(URI)</a:t>
            </a:r>
          </a:p>
          <a:p>
            <a:pPr lvl="1"/>
            <a:r>
              <a:rPr lang="en-US" sz="1100" b="1" i="1" dirty="0" smtClean="0"/>
              <a:t>Improved cloud-radiation interactions (NCAR/DTC)</a:t>
            </a:r>
          </a:p>
          <a:p>
            <a:pPr lvl="1"/>
            <a:r>
              <a:rPr lang="en-US" sz="1100" b="1" i="1" dirty="0" smtClean="0"/>
              <a:t>Implementation of NOAH LSM (Purdue/NSF)</a:t>
            </a:r>
            <a:endParaRPr lang="en-US" sz="1100" b="1" i="1" dirty="0"/>
          </a:p>
          <a:p>
            <a:pPr lvl="1"/>
            <a:endParaRPr lang="en-US" sz="1100" b="1" dirty="0" smtClean="0"/>
          </a:p>
          <a:p>
            <a:pPr lvl="1"/>
            <a:r>
              <a:rPr lang="en-US" sz="1100" b="1" dirty="0" smtClean="0"/>
              <a:t>Additional </a:t>
            </a:r>
            <a:r>
              <a:rPr lang="en-US" sz="1100" b="1" dirty="0"/>
              <a:t>Products: </a:t>
            </a:r>
            <a:r>
              <a:rPr lang="en-US" sz="1100" dirty="0"/>
              <a:t>Experimental tornado genesis parameters to become operational</a:t>
            </a:r>
          </a:p>
          <a:p>
            <a:pPr lvl="1"/>
            <a:r>
              <a:rPr lang="en-US" sz="1100" dirty="0"/>
              <a:t>Products for downstream applications (Hurricane Wave and RTMA), Experimental products for hydrology and river routing </a:t>
            </a:r>
            <a:r>
              <a:rPr lang="en-US" sz="1100" dirty="0" smtClean="0"/>
              <a:t>models</a:t>
            </a:r>
          </a:p>
          <a:p>
            <a:endParaRPr lang="en-US" sz="1600" dirty="0" smtClean="0"/>
          </a:p>
          <a:p>
            <a:r>
              <a:rPr lang="en-US" sz="1600" dirty="0" smtClean="0"/>
              <a:t>Implement 7-storm capability to provide forecast guidance for all global tropical cyclones in support of NWS PR and JTWC</a:t>
            </a:r>
          </a:p>
          <a:p>
            <a:endParaRPr lang="en-US" sz="1600" dirty="0" smtClean="0"/>
          </a:p>
          <a:p>
            <a:r>
              <a:rPr lang="en-US" sz="1600" dirty="0" smtClean="0"/>
              <a:t>More details in Sam Trahan’s Talk: S5a-06</a:t>
            </a:r>
            <a:endParaRPr lang="en-US" sz="1600" dirty="0"/>
          </a:p>
        </p:txBody>
      </p:sp>
      <p:pic>
        <p:nvPicPr>
          <p:cNvPr id="7" name="Picture 8" descr="http://www.emc.ncep.noaa.gov/gc_wmb/vxt/zack/temp/ALAL1114_H15U/fig_ALAL1114_st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5016" y="1219200"/>
            <a:ext cx="3689526" cy="2667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www.emc.ncep.noaa.gov/gc_wmb/vxt/zack/temp/ALAL1114_H15U/fig_ALAL1114_si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5558" y="4087812"/>
            <a:ext cx="3668442" cy="26517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09805" y="781050"/>
            <a:ext cx="4186595" cy="338554"/>
          </a:xfrm>
          <a:prstGeom prst="rect">
            <a:avLst/>
          </a:prstGeom>
          <a:noFill/>
        </p:spPr>
        <p:txBody>
          <a:bodyPr wrap="none" rtlCol="0">
            <a:spAutoFit/>
          </a:bodyPr>
          <a:lstStyle/>
          <a:p>
            <a:r>
              <a:rPr lang="en-US" sz="1600" b="1" dirty="0" smtClean="0">
                <a:solidFill>
                  <a:srgbClr val="FF0000"/>
                </a:solidFill>
              </a:rPr>
              <a:t>Expected improvements from FY15 HWRF</a:t>
            </a:r>
            <a:endParaRPr lang="en-US" sz="1600" b="1" dirty="0">
              <a:solidFill>
                <a:srgbClr val="FF0000"/>
              </a:solidFill>
            </a:endParaRPr>
          </a:p>
        </p:txBody>
      </p:sp>
      <p:sp>
        <p:nvSpPr>
          <p:cNvPr id="10" name="TextBox 9"/>
          <p:cNvSpPr txBox="1"/>
          <p:nvPr/>
        </p:nvSpPr>
        <p:spPr>
          <a:xfrm>
            <a:off x="6172200" y="2971800"/>
            <a:ext cx="2694905" cy="369332"/>
          </a:xfrm>
          <a:prstGeom prst="rect">
            <a:avLst/>
          </a:prstGeom>
          <a:noFill/>
        </p:spPr>
        <p:txBody>
          <a:bodyPr wrap="none" rtlCol="0">
            <a:spAutoFit/>
          </a:bodyPr>
          <a:lstStyle/>
          <a:p>
            <a:r>
              <a:rPr lang="en-US" dirty="0" smtClean="0"/>
              <a:t>ATL Track improvements</a:t>
            </a:r>
            <a:endParaRPr lang="en-US" dirty="0"/>
          </a:p>
        </p:txBody>
      </p:sp>
      <p:sp>
        <p:nvSpPr>
          <p:cNvPr id="11" name="TextBox 10"/>
          <p:cNvSpPr txBox="1"/>
          <p:nvPr/>
        </p:nvSpPr>
        <p:spPr>
          <a:xfrm>
            <a:off x="6003499" y="5638800"/>
            <a:ext cx="3032305" cy="369332"/>
          </a:xfrm>
          <a:prstGeom prst="rect">
            <a:avLst/>
          </a:prstGeom>
          <a:noFill/>
        </p:spPr>
        <p:txBody>
          <a:bodyPr wrap="none" rtlCol="0">
            <a:spAutoFit/>
          </a:bodyPr>
          <a:lstStyle/>
          <a:p>
            <a:r>
              <a:rPr lang="en-US" dirty="0" smtClean="0"/>
              <a:t>ATL Intensity improvements</a:t>
            </a:r>
            <a:endParaRPr lang="en-US" dirty="0"/>
          </a:p>
        </p:txBody>
      </p:sp>
      <p:sp>
        <p:nvSpPr>
          <p:cNvPr id="12" name="Slide Number Placeholder 1"/>
          <p:cNvSpPr>
            <a:spLocks noGrp="1"/>
          </p:cNvSpPr>
          <p:nvPr>
            <p:ph type="sldNum" sz="quarter" idx="12"/>
          </p:nvPr>
        </p:nvSpPr>
        <p:spPr>
          <a:xfrm>
            <a:off x="4347805" y="6446837"/>
            <a:ext cx="762000" cy="365125"/>
          </a:xfrm>
        </p:spPr>
        <p:txBody>
          <a:bodyPr/>
          <a:lstStyle/>
          <a:p>
            <a:pPr>
              <a:defRPr/>
            </a:pPr>
            <a:r>
              <a:rPr lang="en-US" dirty="0" smtClean="0"/>
              <a:t>12</a:t>
            </a:r>
          </a:p>
        </p:txBody>
      </p:sp>
    </p:spTree>
    <p:extLst>
      <p:ext uri="{BB962C8B-B14F-4D97-AF65-F5344CB8AC3E}">
        <p14:creationId xmlns:p14="http://schemas.microsoft.com/office/powerpoint/2010/main" val="29414747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9056" y="1666834"/>
            <a:ext cx="2974130" cy="2298192"/>
          </a:xfrm>
          <a:prstGeom prst="rect">
            <a:avLst/>
          </a:prstGeom>
        </p:spPr>
      </p:pic>
      <p:sp>
        <p:nvSpPr>
          <p:cNvPr id="2" name="Slide Number Placeholder 1"/>
          <p:cNvSpPr>
            <a:spLocks noGrp="1"/>
          </p:cNvSpPr>
          <p:nvPr>
            <p:ph type="sldNum" sz="quarter" idx="12"/>
          </p:nvPr>
        </p:nvSpPr>
        <p:spPr/>
        <p:txBody>
          <a:bodyPr/>
          <a:lstStyle/>
          <a:p>
            <a:pPr>
              <a:defRPr/>
            </a:pPr>
            <a:fld id="{9746E004-F12B-4F5D-8BC2-F72E133A53DC}" type="slidenum">
              <a:rPr lang="en-US" smtClean="0"/>
              <a:pPr>
                <a:defRPr/>
              </a:pPr>
              <a:t>13</a:t>
            </a:fld>
            <a:endParaRPr lang="en-US" dirty="0"/>
          </a:p>
        </p:txBody>
      </p:sp>
      <p:pic>
        <p:nvPicPr>
          <p:cNvPr id="3" name="Content Placeholder 6"/>
          <p:cNvPicPr>
            <a:picLocks noChangeAspect="1"/>
          </p:cNvPicPr>
          <p:nvPr/>
        </p:nvPicPr>
        <p:blipFill rotWithShape="1">
          <a:blip r:embed="rId3" cstate="print">
            <a:extLst>
              <a:ext uri="{28A0092B-C50C-407E-A947-70E740481C1C}">
                <a14:useLocalDpi xmlns:a14="http://schemas.microsoft.com/office/drawing/2010/main" val="0"/>
              </a:ext>
            </a:extLst>
          </a:blip>
          <a:srcRect l="2941" r="8836"/>
          <a:stretch/>
        </p:blipFill>
        <p:spPr>
          <a:xfrm>
            <a:off x="125506" y="1580480"/>
            <a:ext cx="2886636" cy="2528365"/>
          </a:xfrm>
          <a:prstGeom prst="rect">
            <a:avLst/>
          </a:prstGeom>
        </p:spPr>
      </p:pic>
      <p:sp>
        <p:nvSpPr>
          <p:cNvPr id="5" name="Title 1"/>
          <p:cNvSpPr txBox="1">
            <a:spLocks/>
          </p:cNvSpPr>
          <p:nvPr/>
        </p:nvSpPr>
        <p:spPr>
          <a:xfrm>
            <a:off x="1143001" y="69450"/>
            <a:ext cx="6819901" cy="6601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0099"/>
                </a:solidFill>
                <a:effectLst>
                  <a:outerShdw blurRad="38100" dist="38100" dir="2700000" algn="tl">
                    <a:srgbClr val="C0C0C0"/>
                  </a:outerShdw>
                </a:effectLst>
                <a:latin typeface="Calibri" pitchFamily="34" charset="0"/>
                <a:ea typeface="+mn-ea"/>
                <a:cs typeface="+mn-cs"/>
              </a:rPr>
              <a:t>FY15 HWRF Implementation Strategy: Outlier based evaluation: </a:t>
            </a:r>
            <a:r>
              <a:rPr lang="en-US" sz="1800" b="1" dirty="0" smtClean="0">
                <a:solidFill>
                  <a:srgbClr val="000099"/>
                </a:solidFill>
                <a:effectLst>
                  <a:outerShdw blurRad="38100" dist="38100" dir="2700000" algn="tl">
                    <a:srgbClr val="C0C0C0"/>
                  </a:outerShdw>
                </a:effectLst>
                <a:latin typeface="Calibri" pitchFamily="34" charset="0"/>
                <a:ea typeface="+mn-ea"/>
                <a:cs typeface="+mn-cs"/>
              </a:rPr>
              <a:t>EMC-NHC-HRD-DTC-SUNYA </a:t>
            </a:r>
            <a:r>
              <a:rPr lang="en-US" sz="1800" b="1" dirty="0">
                <a:solidFill>
                  <a:srgbClr val="000099"/>
                </a:solidFill>
                <a:effectLst>
                  <a:outerShdw blurRad="38100" dist="38100" dir="2700000" algn="tl">
                    <a:srgbClr val="C0C0C0"/>
                  </a:outerShdw>
                </a:effectLst>
                <a:latin typeface="Calibri" pitchFamily="34" charset="0"/>
                <a:ea typeface="+mn-ea"/>
                <a:cs typeface="+mn-cs"/>
              </a:rPr>
              <a:t>Collaboration</a:t>
            </a:r>
            <a:endParaRPr lang="en-US" sz="2400" b="1" dirty="0">
              <a:solidFill>
                <a:srgbClr val="000099"/>
              </a:solidFill>
              <a:effectLst>
                <a:outerShdw blurRad="38100" dist="38100" dir="2700000" algn="tl">
                  <a:srgbClr val="C0C0C0"/>
                </a:outerShdw>
              </a:effectLst>
              <a:latin typeface="Calibri" pitchFamily="34" charset="0"/>
              <a:ea typeface="+mn-ea"/>
              <a:cs typeface="+mn-cs"/>
            </a:endParaRPr>
          </a:p>
        </p:txBody>
      </p:sp>
      <p:sp>
        <p:nvSpPr>
          <p:cNvPr id="7" name="Oval 6"/>
          <p:cNvSpPr/>
          <p:nvPr/>
        </p:nvSpPr>
        <p:spPr>
          <a:xfrm rot="1558268">
            <a:off x="2621060" y="2530300"/>
            <a:ext cx="383464" cy="9431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 name="Oval 7"/>
          <p:cNvSpPr/>
          <p:nvPr/>
        </p:nvSpPr>
        <p:spPr>
          <a:xfrm rot="1558268">
            <a:off x="5092076" y="2500747"/>
            <a:ext cx="425116" cy="9464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67001" y="4654560"/>
            <a:ext cx="8726905" cy="1972837"/>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71450" indent="-171450" algn="l" defTabSz="685800">
              <a:lnSpc>
                <a:spcPct val="90000"/>
              </a:lnSpc>
              <a:spcBef>
                <a:spcPts val="750"/>
              </a:spcBef>
              <a:buFont typeface="Arial" panose="020B0604020202020204" pitchFamily="34" charset="0"/>
              <a:buChar char="•"/>
            </a:pPr>
            <a:r>
              <a:rPr lang="en-US" sz="1900" b="1" dirty="0">
                <a:solidFill>
                  <a:prstClr val="black"/>
                </a:solidFill>
                <a:latin typeface="Calibri" panose="020F0502020204030204"/>
                <a:ea typeface="+mn-ea"/>
                <a:cs typeface="+mn-cs"/>
              </a:rPr>
              <a:t>Test plan</a:t>
            </a:r>
          </a:p>
          <a:p>
            <a:pPr marL="514350" lvl="1" indent="-171450" defTabSz="685800">
              <a:spcBef>
                <a:spcPts val="375"/>
              </a:spcBef>
              <a:buFont typeface="Arial" panose="020B0604020202020204" pitchFamily="34" charset="0"/>
              <a:buChar char="•"/>
            </a:pPr>
            <a:r>
              <a:rPr lang="en-US" sz="1700" dirty="0">
                <a:solidFill>
                  <a:prstClr val="black"/>
                </a:solidFill>
                <a:latin typeface="Calibri" panose="020F0502020204030204"/>
              </a:rPr>
              <a:t>Outlier analysis based evaluation (NHC method)</a:t>
            </a:r>
          </a:p>
          <a:p>
            <a:pPr marL="514350" lvl="1" indent="-171450" defTabSz="685800">
              <a:lnSpc>
                <a:spcPct val="90000"/>
              </a:lnSpc>
              <a:spcBef>
                <a:spcPts val="375"/>
              </a:spcBef>
              <a:buFont typeface="Arial" panose="020B0604020202020204" pitchFamily="34" charset="0"/>
              <a:buChar char="•"/>
            </a:pPr>
            <a:r>
              <a:rPr lang="en-US" sz="1700" dirty="0">
                <a:solidFill>
                  <a:prstClr val="black"/>
                </a:solidFill>
                <a:latin typeface="Calibri" panose="020F0502020204030204"/>
              </a:rPr>
              <a:t>Choice of priority cases based on input/feedback from NHC</a:t>
            </a:r>
          </a:p>
          <a:p>
            <a:pPr marL="514350" lvl="1" indent="-171450" defTabSz="685800">
              <a:lnSpc>
                <a:spcPct val="90000"/>
              </a:lnSpc>
              <a:spcBef>
                <a:spcPts val="375"/>
              </a:spcBef>
              <a:buFont typeface="Arial" panose="020B0604020202020204" pitchFamily="34" charset="0"/>
              <a:buChar char="•"/>
            </a:pPr>
            <a:r>
              <a:rPr lang="en-US" sz="1700" dirty="0">
                <a:solidFill>
                  <a:prstClr val="black"/>
                </a:solidFill>
                <a:latin typeface="Calibri" panose="020F0502020204030204"/>
              </a:rPr>
              <a:t>Focus on track/intensity/size/structure/rainfall/RI/RW metrics (Jun Zhang)</a:t>
            </a:r>
          </a:p>
          <a:p>
            <a:pPr marL="514350" lvl="1" indent="-171450" defTabSz="685800">
              <a:lnSpc>
                <a:spcPct val="90000"/>
              </a:lnSpc>
              <a:spcBef>
                <a:spcPts val="375"/>
              </a:spcBef>
              <a:buFont typeface="Arial" panose="020B0604020202020204" pitchFamily="34" charset="0"/>
              <a:buChar char="•"/>
            </a:pPr>
            <a:r>
              <a:rPr lang="en-US" sz="1700" dirty="0">
                <a:solidFill>
                  <a:prstClr val="black"/>
                </a:solidFill>
                <a:latin typeface="Calibri" panose="020F0502020204030204"/>
              </a:rPr>
              <a:t>Additional diagnostics for spatial distribution of errors (Chun-</a:t>
            </a:r>
            <a:r>
              <a:rPr lang="en-US" sz="1700" dirty="0" err="1">
                <a:solidFill>
                  <a:prstClr val="black"/>
                </a:solidFill>
                <a:latin typeface="Calibri" panose="020F0502020204030204"/>
              </a:rPr>
              <a:t>Sil</a:t>
            </a:r>
            <a:r>
              <a:rPr lang="en-US" sz="1700" dirty="0">
                <a:solidFill>
                  <a:prstClr val="black"/>
                </a:solidFill>
                <a:latin typeface="Calibri" panose="020F0502020204030204"/>
              </a:rPr>
              <a:t> </a:t>
            </a:r>
            <a:r>
              <a:rPr lang="en-US" sz="1700" dirty="0" err="1">
                <a:solidFill>
                  <a:prstClr val="black"/>
                </a:solidFill>
                <a:latin typeface="Calibri" panose="020F0502020204030204"/>
              </a:rPr>
              <a:t>Jin</a:t>
            </a:r>
            <a:r>
              <a:rPr lang="en-US" sz="1700" dirty="0">
                <a:solidFill>
                  <a:prstClr val="black"/>
                </a:solidFill>
                <a:latin typeface="Calibri" panose="020F0502020204030204"/>
              </a:rPr>
              <a:t>)</a:t>
            </a:r>
          </a:p>
          <a:p>
            <a:pPr marL="514350" lvl="1" indent="-171450" defTabSz="685800">
              <a:lnSpc>
                <a:spcPct val="90000"/>
              </a:lnSpc>
              <a:spcBef>
                <a:spcPts val="375"/>
              </a:spcBef>
              <a:buFont typeface="Arial" panose="020B0604020202020204" pitchFamily="34" charset="0"/>
              <a:buChar char="•"/>
            </a:pPr>
            <a:r>
              <a:rPr lang="en-US" sz="1700" dirty="0">
                <a:solidFill>
                  <a:prstClr val="black"/>
                </a:solidFill>
                <a:latin typeface="Calibri" panose="020F0502020204030204"/>
              </a:rPr>
              <a:t>Conditional verification and diagnostics (Ryan Torn, DTC, Kate Musgrave, Dave </a:t>
            </a:r>
            <a:r>
              <a:rPr lang="en-US" sz="1700" dirty="0" err="1">
                <a:solidFill>
                  <a:prstClr val="black"/>
                </a:solidFill>
                <a:latin typeface="Calibri" panose="020F0502020204030204"/>
              </a:rPr>
              <a:t>Zelinsky</a:t>
            </a:r>
            <a:r>
              <a:rPr lang="en-US" sz="1700" dirty="0">
                <a:solidFill>
                  <a:prstClr val="black"/>
                </a:solidFill>
                <a:latin typeface="Calibri" panose="020F0502020204030204"/>
              </a:rPr>
              <a:t>)</a:t>
            </a:r>
          </a:p>
        </p:txBody>
      </p:sp>
      <p:pic>
        <p:nvPicPr>
          <p:cNvPr id="11" name="Picture 10"/>
          <p:cNvPicPr>
            <a:picLocks noChangeAspect="1"/>
          </p:cNvPicPr>
          <p:nvPr/>
        </p:nvPicPr>
        <p:blipFill>
          <a:blip r:embed="rId4" cstate="print"/>
          <a:stretch>
            <a:fillRect/>
          </a:stretch>
        </p:blipFill>
        <p:spPr>
          <a:xfrm>
            <a:off x="5584329" y="1648075"/>
            <a:ext cx="3547715" cy="2743200"/>
          </a:xfrm>
          <a:prstGeom prst="rect">
            <a:avLst/>
          </a:prstGeom>
        </p:spPr>
      </p:pic>
      <p:sp>
        <p:nvSpPr>
          <p:cNvPr id="12" name="Oval 11"/>
          <p:cNvSpPr/>
          <p:nvPr/>
        </p:nvSpPr>
        <p:spPr>
          <a:xfrm>
            <a:off x="7962902" y="3001881"/>
            <a:ext cx="1054437" cy="7634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702970" y="3884197"/>
            <a:ext cx="489285" cy="31282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14982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382000" cy="411162"/>
          </a:xfrm>
        </p:spPr>
        <p:txBody>
          <a:bodyPr>
            <a:noAutofit/>
          </a:bodyPr>
          <a:lstStyle/>
          <a:p>
            <a:pPr algn="ctr"/>
            <a:r>
              <a:rPr lang="en-US" sz="2800" b="1" dirty="0">
                <a:solidFill>
                  <a:srgbClr val="000099"/>
                </a:solidFill>
                <a:effectLst>
                  <a:outerShdw blurRad="38100" dist="38100" dir="2700000" algn="tl">
                    <a:srgbClr val="C0C0C0"/>
                  </a:outerShdw>
                </a:effectLst>
                <a:latin typeface="Calibri" pitchFamily="34" charset="0"/>
                <a:ea typeface="+mn-ea"/>
                <a:cs typeface="+mn-cs"/>
                <a:sym typeface="Calibri"/>
              </a:rPr>
              <a:t>Special Real-Time </a:t>
            </a:r>
            <a:r>
              <a:rPr lang="en-US" sz="2800" b="1" dirty="0" smtClean="0">
                <a:solidFill>
                  <a:srgbClr val="000099"/>
                </a:solidFill>
                <a:effectLst>
                  <a:outerShdw blurRad="38100" dist="38100" dir="2700000" algn="tl">
                    <a:srgbClr val="C0C0C0"/>
                  </a:outerShdw>
                </a:effectLst>
                <a:latin typeface="Calibri" pitchFamily="34" charset="0"/>
                <a:ea typeface="+mn-ea"/>
                <a:cs typeface="+mn-cs"/>
                <a:sym typeface="Calibri"/>
              </a:rPr>
              <a:t>Projects</a:t>
            </a:r>
            <a:r>
              <a:rPr lang="en-US" sz="2800" b="1" dirty="0">
                <a:solidFill>
                  <a:srgbClr val="000099"/>
                </a:solidFill>
                <a:effectLst>
                  <a:outerShdw blurRad="38100" dist="38100" dir="2700000" algn="tl">
                    <a:srgbClr val="C0C0C0"/>
                  </a:outerShdw>
                </a:effectLst>
                <a:latin typeface="Calibri" pitchFamily="34" charset="0"/>
                <a:ea typeface="+mn-ea"/>
                <a:cs typeface="+mn-cs"/>
                <a:sym typeface="Calibri"/>
              </a:rPr>
              <a:t> </a:t>
            </a:r>
            <a:r>
              <a:rPr lang="en-US" sz="2800" b="1" dirty="0" smtClean="0">
                <a:solidFill>
                  <a:srgbClr val="000099"/>
                </a:solidFill>
                <a:effectLst>
                  <a:outerShdw blurRad="38100" dist="38100" dir="2700000" algn="tl">
                    <a:srgbClr val="C0C0C0"/>
                  </a:outerShdw>
                </a:effectLst>
                <a:latin typeface="Calibri" pitchFamily="34" charset="0"/>
                <a:ea typeface="+mn-ea"/>
                <a:cs typeface="+mn-cs"/>
                <a:sym typeface="Calibri"/>
              </a:rPr>
              <a:t>supported by HFIP/HIWPP</a:t>
            </a:r>
            <a:endParaRPr lang="en-US" sz="2800" b="1" dirty="0">
              <a:solidFill>
                <a:srgbClr val="000099"/>
              </a:solidFill>
              <a:effectLst>
                <a:outerShdw blurRad="38100" dist="38100" dir="2700000" algn="tl">
                  <a:srgbClr val="C0C0C0"/>
                </a:outerShdw>
              </a:effectLst>
              <a:latin typeface="Calibri" pitchFamily="34" charset="0"/>
              <a:ea typeface="+mn-ea"/>
              <a:cs typeface="+mn-cs"/>
              <a:sym typeface="Calibri"/>
            </a:endParaRPr>
          </a:p>
        </p:txBody>
      </p:sp>
      <p:sp>
        <p:nvSpPr>
          <p:cNvPr id="5" name="Content Placeholder 4"/>
          <p:cNvSpPr>
            <a:spLocks noGrp="1"/>
          </p:cNvSpPr>
          <p:nvPr>
            <p:ph idx="1"/>
          </p:nvPr>
        </p:nvSpPr>
        <p:spPr>
          <a:xfrm>
            <a:off x="0" y="685800"/>
            <a:ext cx="8972550" cy="6019800"/>
          </a:xfrm>
        </p:spPr>
        <p:txBody>
          <a:bodyPr>
            <a:noAutofit/>
          </a:bodyPr>
          <a:lstStyle/>
          <a:p>
            <a:r>
              <a:rPr lang="en-US" sz="1600" b="1" dirty="0" smtClean="0">
                <a:solidFill>
                  <a:srgbClr val="0000FF"/>
                </a:solidFill>
              </a:rPr>
              <a:t>HFIP Multi-Model Regional Ensembles</a:t>
            </a:r>
          </a:p>
          <a:p>
            <a:pPr lvl="1"/>
            <a:r>
              <a:rPr lang="en-US" sz="1600" b="1" dirty="0" smtClean="0"/>
              <a:t>20-member HWRF Ensembles w/GEFS and stochastic physics</a:t>
            </a:r>
          </a:p>
          <a:p>
            <a:pPr lvl="1"/>
            <a:r>
              <a:rPr lang="en-US" sz="1600" b="1" dirty="0" smtClean="0"/>
              <a:t>10-member GFDL Ensembles; 10-member COAMPS-TC Ensembles</a:t>
            </a:r>
          </a:p>
          <a:p>
            <a:pPr lvl="1"/>
            <a:r>
              <a:rPr lang="en-US" sz="1600" b="1" dirty="0" smtClean="0"/>
              <a:t>See John </a:t>
            </a:r>
            <a:r>
              <a:rPr lang="en-US" sz="1600" b="1" dirty="0" err="1" smtClean="0"/>
              <a:t>Moskaitas’s</a:t>
            </a:r>
            <a:r>
              <a:rPr lang="en-US" sz="1600" b="1" dirty="0" smtClean="0"/>
              <a:t> talk (S5b-02)</a:t>
            </a:r>
          </a:p>
          <a:p>
            <a:endParaRPr lang="en-US" sz="800" dirty="0" smtClean="0"/>
          </a:p>
          <a:p>
            <a:r>
              <a:rPr lang="en-US" sz="1600" b="1" dirty="0">
                <a:solidFill>
                  <a:srgbClr val="0000FF"/>
                </a:solidFill>
              </a:rPr>
              <a:t>HFIP Stream 2: Advanced Self-Consistent </a:t>
            </a:r>
            <a:r>
              <a:rPr lang="en-US" sz="1600" b="1" dirty="0" err="1">
                <a:solidFill>
                  <a:srgbClr val="0000FF"/>
                </a:solidFill>
              </a:rPr>
              <a:t>EnKF</a:t>
            </a:r>
            <a:r>
              <a:rPr lang="en-US" sz="1600" b="1" dirty="0">
                <a:solidFill>
                  <a:srgbClr val="0000FF"/>
                </a:solidFill>
              </a:rPr>
              <a:t> based Data Assimilation</a:t>
            </a:r>
          </a:p>
          <a:p>
            <a:pPr lvl="1"/>
            <a:r>
              <a:rPr lang="en-US" sz="1400" b="1" dirty="0"/>
              <a:t>Collaborative effort between ESRL, OU, PSU, </a:t>
            </a:r>
            <a:r>
              <a:rPr lang="en-US" sz="1400" b="1" dirty="0" smtClean="0"/>
              <a:t>Utah, Wisc. </a:t>
            </a:r>
            <a:r>
              <a:rPr lang="en-US" sz="1400" b="1" dirty="0"/>
              <a:t>and </a:t>
            </a:r>
            <a:r>
              <a:rPr lang="en-US" sz="1400" b="1" dirty="0" smtClean="0"/>
              <a:t>EMC: See Jason </a:t>
            </a:r>
            <a:r>
              <a:rPr lang="en-US" sz="1400" b="1" dirty="0" err="1" smtClean="0"/>
              <a:t>Sippel’s</a:t>
            </a:r>
            <a:r>
              <a:rPr lang="en-US" sz="1400" b="1" dirty="0" smtClean="0"/>
              <a:t> talk (S5b-04)</a:t>
            </a:r>
          </a:p>
          <a:p>
            <a:pPr lvl="1"/>
            <a:r>
              <a:rPr lang="en-US" sz="1400" b="1" dirty="0" smtClean="0"/>
              <a:t>Initial results from assimilation of high-density GOES-R AMVs in HWRF: See Will Lewis’s talk (S5a-05)</a:t>
            </a:r>
            <a:endParaRPr lang="en-US" sz="1400" b="1" dirty="0"/>
          </a:p>
          <a:p>
            <a:endParaRPr lang="en-US" sz="800" dirty="0" smtClean="0"/>
          </a:p>
          <a:p>
            <a:r>
              <a:rPr lang="en-US" sz="1600" b="1" dirty="0">
                <a:solidFill>
                  <a:srgbClr val="0000FF"/>
                </a:solidFill>
              </a:rPr>
              <a:t>HFIP Stream </a:t>
            </a:r>
            <a:r>
              <a:rPr lang="en-US" sz="1600" b="1" dirty="0" smtClean="0">
                <a:solidFill>
                  <a:srgbClr val="0000FF"/>
                </a:solidFill>
              </a:rPr>
              <a:t>2: </a:t>
            </a:r>
            <a:r>
              <a:rPr lang="en-US" sz="1600" b="1" dirty="0">
                <a:solidFill>
                  <a:srgbClr val="0000FF"/>
                </a:solidFill>
              </a:rPr>
              <a:t>Basin-Scale (hemispheric) HWRF (with multiple moveable domains)</a:t>
            </a:r>
          </a:p>
          <a:p>
            <a:pPr marL="617220" lvl="2" indent="-342900">
              <a:buClr>
                <a:schemeClr val="accent3"/>
              </a:buClr>
              <a:buSzPct val="95000"/>
            </a:pPr>
            <a:r>
              <a:rPr lang="en-US" sz="1400" b="1" dirty="0"/>
              <a:t>Collaborative effort between </a:t>
            </a:r>
            <a:r>
              <a:rPr lang="en-US" sz="1400" b="1" dirty="0" smtClean="0"/>
              <a:t>HRD/AOML, NPS and EMC: See Gopal’s talk (S5a-02)</a:t>
            </a:r>
            <a:endParaRPr lang="en-US" sz="1400" b="1" dirty="0"/>
          </a:p>
          <a:p>
            <a:endParaRPr lang="en-US" sz="800" dirty="0" smtClean="0"/>
          </a:p>
          <a:p>
            <a:r>
              <a:rPr lang="en-US" sz="1600" b="1" dirty="0">
                <a:solidFill>
                  <a:srgbClr val="0000FF"/>
                </a:solidFill>
              </a:rPr>
              <a:t>Improved ocean models for HWRF and </a:t>
            </a:r>
            <a:r>
              <a:rPr lang="en-US" sz="1600" b="1" dirty="0" smtClean="0">
                <a:solidFill>
                  <a:srgbClr val="0000FF"/>
                </a:solidFill>
              </a:rPr>
              <a:t>GFDL</a:t>
            </a:r>
          </a:p>
          <a:p>
            <a:pPr lvl="1"/>
            <a:r>
              <a:rPr lang="en-US" sz="1400" b="1" dirty="0" smtClean="0"/>
              <a:t>Contributions from URI: See Isaac’s talk (S3b-02)</a:t>
            </a:r>
          </a:p>
          <a:p>
            <a:endParaRPr lang="en-US" sz="800" b="1" dirty="0" smtClean="0">
              <a:solidFill>
                <a:srgbClr val="0000FF"/>
              </a:solidFill>
            </a:endParaRPr>
          </a:p>
          <a:p>
            <a:r>
              <a:rPr lang="en-US" sz="1600" b="1" dirty="0">
                <a:solidFill>
                  <a:srgbClr val="0000FF"/>
                </a:solidFill>
              </a:rPr>
              <a:t>Improved </a:t>
            </a:r>
            <a:r>
              <a:rPr lang="en-US" sz="1600" b="1" dirty="0" smtClean="0">
                <a:solidFill>
                  <a:srgbClr val="0000FF"/>
                </a:solidFill>
              </a:rPr>
              <a:t>Physics in HWRF</a:t>
            </a:r>
            <a:endParaRPr lang="en-US" sz="1600" b="1" dirty="0">
              <a:solidFill>
                <a:srgbClr val="0000FF"/>
              </a:solidFill>
            </a:endParaRPr>
          </a:p>
          <a:p>
            <a:pPr lvl="1"/>
            <a:r>
              <a:rPr lang="en-US" sz="1400" b="1" dirty="0"/>
              <a:t>Contributions from </a:t>
            </a:r>
            <a:r>
              <a:rPr lang="en-US" sz="1400" b="1" dirty="0" smtClean="0"/>
              <a:t>DTC/UCLA/NCAR: </a:t>
            </a:r>
            <a:r>
              <a:rPr lang="en-US" sz="1400" b="1" dirty="0"/>
              <a:t>See </a:t>
            </a:r>
            <a:r>
              <a:rPr lang="en-US" sz="1400" b="1" dirty="0" smtClean="0"/>
              <a:t>Christina’s talk </a:t>
            </a:r>
            <a:r>
              <a:rPr lang="en-US" sz="1400" b="1" dirty="0"/>
              <a:t>(</a:t>
            </a:r>
            <a:r>
              <a:rPr lang="en-US" sz="1400" b="1" dirty="0" smtClean="0"/>
              <a:t>S3b-04)</a:t>
            </a:r>
            <a:endParaRPr lang="en-US" sz="1400" b="1" dirty="0"/>
          </a:p>
          <a:p>
            <a:endParaRPr lang="en-US" sz="800" b="1" dirty="0">
              <a:solidFill>
                <a:srgbClr val="0000FF"/>
              </a:solidFill>
            </a:endParaRPr>
          </a:p>
          <a:p>
            <a:r>
              <a:rPr lang="en-US" sz="1600" b="1" dirty="0">
                <a:solidFill>
                  <a:srgbClr val="0000FF"/>
                </a:solidFill>
              </a:rPr>
              <a:t>HFIP OMITT: Geared to conclusively demonstrate the impact and importance of atmosphere-ocean coupled modeling for TC </a:t>
            </a:r>
            <a:r>
              <a:rPr lang="en-US" sz="1600" b="1" dirty="0" smtClean="0">
                <a:solidFill>
                  <a:srgbClr val="0000FF"/>
                </a:solidFill>
              </a:rPr>
              <a:t>forecasts</a:t>
            </a:r>
          </a:p>
          <a:p>
            <a:pPr lvl="1"/>
            <a:r>
              <a:rPr lang="en-US" sz="1400" b="1" dirty="0"/>
              <a:t>Collaborative effort between </a:t>
            </a:r>
            <a:r>
              <a:rPr lang="en-US" sz="1400" b="1" dirty="0" smtClean="0"/>
              <a:t>AOML, URI, ESRL, DTC </a:t>
            </a:r>
            <a:r>
              <a:rPr lang="en-US" sz="1400" b="1" dirty="0"/>
              <a:t>and EMC: See </a:t>
            </a:r>
            <a:r>
              <a:rPr lang="en-US" sz="1400" b="1" dirty="0" smtClean="0"/>
              <a:t>Hyun-</a:t>
            </a:r>
            <a:r>
              <a:rPr lang="en-US" sz="1400" b="1" dirty="0" err="1" smtClean="0"/>
              <a:t>Sook</a:t>
            </a:r>
            <a:r>
              <a:rPr lang="en-US" sz="1400" b="1" dirty="0" smtClean="0"/>
              <a:t> Kim’s talk </a:t>
            </a:r>
            <a:r>
              <a:rPr lang="en-US" sz="1400" b="1" dirty="0"/>
              <a:t>(</a:t>
            </a:r>
            <a:r>
              <a:rPr lang="en-US" sz="1400" b="1" dirty="0" smtClean="0"/>
              <a:t>S5a-04)</a:t>
            </a:r>
          </a:p>
          <a:p>
            <a:endParaRPr lang="en-US" sz="800" b="1" dirty="0" smtClean="0">
              <a:solidFill>
                <a:srgbClr val="0000FF"/>
              </a:solidFill>
            </a:endParaRPr>
          </a:p>
          <a:p>
            <a:r>
              <a:rPr lang="en-US" sz="1600" b="1" dirty="0" smtClean="0">
                <a:solidFill>
                  <a:srgbClr val="0000FF"/>
                </a:solidFill>
              </a:rPr>
              <a:t>Transition HWRF into NMMB/NEMS Configuration: Unified regional modeling at NCEP</a:t>
            </a:r>
            <a:endParaRPr lang="en-US" sz="1600" b="1" dirty="0">
              <a:solidFill>
                <a:srgbClr val="0000FF"/>
              </a:solidFill>
            </a:endParaRPr>
          </a:p>
          <a:p>
            <a:pPr lvl="1"/>
            <a:r>
              <a:rPr lang="en-US" sz="1400" b="1" dirty="0" smtClean="0"/>
              <a:t>Supported by HIWPP and HFIP: See Vijay’s talk (S5a-03)</a:t>
            </a:r>
            <a:endParaRPr lang="en-US" sz="1400" b="1" dirty="0"/>
          </a:p>
        </p:txBody>
      </p:sp>
      <p:sp>
        <p:nvSpPr>
          <p:cNvPr id="6" name="Slide Number Placeholder 1"/>
          <p:cNvSpPr>
            <a:spLocks noGrp="1"/>
          </p:cNvSpPr>
          <p:nvPr>
            <p:ph type="sldNum" sz="quarter" idx="12"/>
          </p:nvPr>
        </p:nvSpPr>
        <p:spPr>
          <a:xfrm>
            <a:off x="7924800" y="6356350"/>
            <a:ext cx="762000" cy="365125"/>
          </a:xfrm>
        </p:spPr>
        <p:txBody>
          <a:bodyPr/>
          <a:lstStyle/>
          <a:p>
            <a:pPr>
              <a:defRPr/>
            </a:pPr>
            <a:r>
              <a:rPr lang="en-US" dirty="0" smtClean="0"/>
              <a:t>14</a:t>
            </a:r>
            <a:endParaRPr lang="en-US" dirty="0"/>
          </a:p>
        </p:txBody>
      </p:sp>
    </p:spTree>
    <p:extLst>
      <p:ext uri="{BB962C8B-B14F-4D97-AF65-F5344CB8AC3E}">
        <p14:creationId xmlns:p14="http://schemas.microsoft.com/office/powerpoint/2010/main" val="25714502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9" name="Picture 9" descr="http://www.emc.ncep.noaa.gov/HWRF/ENSEMBLE/INVEST96L/INVEST96L.2014082012/rain_invest96l.2014082012.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7821" y="3543300"/>
            <a:ext cx="355106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http://www.emc.ncep.noaa.gov/HWRF/ENSEMBLE/INVEST96L/INVEST96L.2014082012/maxu10_invest96l.201408201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543300"/>
            <a:ext cx="355106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ttp://www.emc.ncep.noaa.gov/HWRF/ENSEMBLE/INVEST96L/INVEST96L.2014082012/track_invest96l_20140820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618" y="1577340"/>
            <a:ext cx="2833205" cy="22021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66800" y="9585"/>
            <a:ext cx="6819901" cy="1169551"/>
          </a:xfrm>
          <a:prstGeom prst="rect">
            <a:avLst/>
          </a:prstGeom>
        </p:spPr>
        <p:txBody>
          <a:bodyPr wrap="square">
            <a:spAutoFit/>
          </a:bodyPr>
          <a:lstStyle/>
          <a:p>
            <a:pPr algn="ctr"/>
            <a:r>
              <a:rPr lang="en-US" sz="2800" b="1" dirty="0">
                <a:solidFill>
                  <a:srgbClr val="000099"/>
                </a:solidFill>
                <a:effectLst>
                  <a:outerShdw blurRad="38100" dist="38100" dir="2700000" algn="tl">
                    <a:srgbClr val="C0C0C0"/>
                  </a:outerShdw>
                </a:effectLst>
                <a:latin typeface="Calibri" pitchFamily="34" charset="0"/>
              </a:rPr>
              <a:t>HFIP Joint Multi-Center Regional Ensemble Prediction System</a:t>
            </a:r>
          </a:p>
          <a:p>
            <a:pPr algn="ctr"/>
            <a:r>
              <a:rPr lang="en-US" sz="1400" b="1" i="1" dirty="0">
                <a:solidFill>
                  <a:srgbClr val="002060"/>
                </a:solidFill>
                <a:effectLst>
                  <a:outerShdw blurRad="38100" dist="38100" dir="2700000" algn="tl">
                    <a:srgbClr val="C0C0C0"/>
                  </a:outerShdw>
                </a:effectLst>
                <a:latin typeface="Calibri" pitchFamily="34" charset="0"/>
              </a:rPr>
              <a:t>Real-Time Results for the developing storm in the Atlantic: 96L, IC: 2014082012</a:t>
            </a:r>
          </a:p>
        </p:txBody>
      </p:sp>
      <p:pic>
        <p:nvPicPr>
          <p:cNvPr id="1536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5562" y="1577340"/>
            <a:ext cx="3709071" cy="2202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0"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84633" y="1577340"/>
            <a:ext cx="2701015"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478890" y="4222404"/>
            <a:ext cx="2665111" cy="1384995"/>
          </a:xfrm>
          <a:prstGeom prst="rect">
            <a:avLst/>
          </a:prstGeom>
        </p:spPr>
        <p:txBody>
          <a:bodyPr wrap="square">
            <a:spAutoFit/>
          </a:bodyPr>
          <a:lstStyle/>
          <a:p>
            <a:r>
              <a:rPr lang="en-US" sz="1400" dirty="0">
                <a:solidFill>
                  <a:srgbClr val="000099"/>
                </a:solidFill>
              </a:rPr>
              <a:t>For more real-time products, visit the HWRF website at:</a:t>
            </a:r>
          </a:p>
          <a:p>
            <a:endParaRPr lang="en-US" sz="1400" dirty="0">
              <a:solidFill>
                <a:srgbClr val="000099"/>
              </a:solidFill>
            </a:endParaRPr>
          </a:p>
          <a:p>
            <a:r>
              <a:rPr lang="en-US" sz="1400" dirty="0">
                <a:solidFill>
                  <a:srgbClr val="000099"/>
                </a:solidFill>
                <a:hlinkClick r:id="rId8"/>
              </a:rPr>
              <a:t>http://www.emc.ncep.noaa.gov/HWRF/ENSEMBLE/index.html</a:t>
            </a:r>
            <a:endParaRPr lang="en-US" sz="1400" dirty="0">
              <a:solidFill>
                <a:srgbClr val="000099"/>
              </a:solidFill>
            </a:endParaRPr>
          </a:p>
          <a:p>
            <a:endParaRPr lang="en-US" sz="1400" dirty="0">
              <a:solidFill>
                <a:srgbClr val="000099"/>
              </a:solidFill>
            </a:endParaRPr>
          </a:p>
        </p:txBody>
      </p:sp>
      <p:sp>
        <p:nvSpPr>
          <p:cNvPr id="12" name="Slide Number Placeholder 1"/>
          <p:cNvSpPr>
            <a:spLocks noGrp="1"/>
          </p:cNvSpPr>
          <p:nvPr>
            <p:ph type="sldNum" sz="quarter" idx="12"/>
          </p:nvPr>
        </p:nvSpPr>
        <p:spPr>
          <a:xfrm>
            <a:off x="8625840" y="571500"/>
            <a:ext cx="518160" cy="396876"/>
          </a:xfrm>
        </p:spPr>
        <p:txBody>
          <a:bodyPr/>
          <a:lstStyle/>
          <a:p>
            <a:pPr>
              <a:defRPr/>
            </a:pPr>
            <a:fld id="{9746E004-F12B-4F5D-8BC2-F72E133A53DC}" type="slidenum">
              <a:rPr lang="en-US" smtClean="0"/>
              <a:pPr>
                <a:defRPr/>
              </a:pPr>
              <a:t>15</a:t>
            </a:fld>
            <a:endParaRPr lang="en-US" dirty="0"/>
          </a:p>
        </p:txBody>
      </p:sp>
      <p:sp>
        <p:nvSpPr>
          <p:cNvPr id="2" name="TextBox 1"/>
          <p:cNvSpPr txBox="1"/>
          <p:nvPr/>
        </p:nvSpPr>
        <p:spPr>
          <a:xfrm>
            <a:off x="1338101" y="6086445"/>
            <a:ext cx="6918176" cy="400110"/>
          </a:xfrm>
          <a:prstGeom prst="rect">
            <a:avLst/>
          </a:prstGeom>
          <a:noFill/>
        </p:spPr>
        <p:txBody>
          <a:bodyPr wrap="none" rtlCol="0">
            <a:spAutoFit/>
          </a:bodyPr>
          <a:lstStyle/>
          <a:p>
            <a:pPr algn="ctr"/>
            <a:r>
              <a:rPr lang="en-US" sz="2000" b="1" dirty="0">
                <a:solidFill>
                  <a:srgbClr val="000099"/>
                </a:solidFill>
              </a:rPr>
              <a:t>A Major R2O Effort between EMC/NCEP, NRL and GFDL</a:t>
            </a:r>
          </a:p>
        </p:txBody>
      </p:sp>
      <p:sp>
        <p:nvSpPr>
          <p:cNvPr id="11" name="Slide Number Placeholder 1"/>
          <p:cNvSpPr txBox="1">
            <a:spLocks/>
          </p:cNvSpPr>
          <p:nvPr/>
        </p:nvSpPr>
        <p:spPr>
          <a:xfrm>
            <a:off x="7924800" y="6356350"/>
            <a:ext cx="762000" cy="365125"/>
          </a:xfrm>
          <a:prstGeom prst="rect">
            <a:avLst/>
          </a:prstGeom>
        </p:spPr>
        <p:txBody>
          <a:bodyPr vert="horz" lIns="0" tIns="0" rIns="0" bIns="0" anchor="b"/>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15</a:t>
            </a:r>
            <a:endParaRPr lang="en-US" dirty="0"/>
          </a:p>
        </p:txBody>
      </p:sp>
    </p:spTree>
    <p:extLst>
      <p:ext uri="{BB962C8B-B14F-4D97-AF65-F5344CB8AC3E}">
        <p14:creationId xmlns:p14="http://schemas.microsoft.com/office/powerpoint/2010/main" val="29263965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3" y="795620"/>
            <a:ext cx="4751535" cy="2332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bwMode="auto">
          <a:xfrm>
            <a:off x="669962" y="41855"/>
            <a:ext cx="7965440" cy="497840"/>
          </a:xfrm>
          <a:prstGeom prst="rect">
            <a:avLst/>
          </a:prstGeom>
          <a:noFill/>
          <a:ln w="9525">
            <a:noFill/>
            <a:miter lim="800000"/>
            <a:headEnd/>
            <a:tailEnd/>
          </a:ln>
        </p:spPr>
        <p:txBody>
          <a:bodyPr lIns="0" rIns="0" bIns="0" anchor="b"/>
          <a:lstStyle/>
          <a:p>
            <a:pPr algn="ctr">
              <a:defRPr/>
            </a:pPr>
            <a:r>
              <a:rPr lang="en-US" sz="2800" b="1" dirty="0">
                <a:solidFill>
                  <a:srgbClr val="000099"/>
                </a:solidFill>
                <a:effectLst>
                  <a:outerShdw blurRad="38100" dist="38100" dir="2700000" algn="tl">
                    <a:srgbClr val="C0C0C0"/>
                  </a:outerShdw>
                </a:effectLst>
                <a:latin typeface="Calibri" pitchFamily="34" charset="0"/>
              </a:rPr>
              <a:t>R2O: Advancing Ocean/Wave Coupling for HWRF: URI</a:t>
            </a:r>
          </a:p>
        </p:txBody>
      </p:sp>
      <p:sp>
        <p:nvSpPr>
          <p:cNvPr id="4" name="Rectangle 3"/>
          <p:cNvSpPr/>
          <p:nvPr/>
        </p:nvSpPr>
        <p:spPr>
          <a:xfrm>
            <a:off x="5318760" y="1827901"/>
            <a:ext cx="3810954" cy="1200329"/>
          </a:xfrm>
          <a:prstGeom prst="rect">
            <a:avLst/>
          </a:prstGeom>
        </p:spPr>
        <p:txBody>
          <a:bodyPr wrap="square">
            <a:spAutoFit/>
          </a:bodyPr>
          <a:lstStyle/>
          <a:p>
            <a:r>
              <a:rPr lang="en-US" sz="1200" b="1" dirty="0"/>
              <a:t>Flexible initialization options: </a:t>
            </a:r>
          </a:p>
          <a:p>
            <a:r>
              <a:rPr lang="en-US" sz="1200" dirty="0"/>
              <a:t>NCODA, GDEMv3, HYCOM, or Feature-based (Atlantic only); with or without GFS SST assimilation</a:t>
            </a:r>
          </a:p>
          <a:p>
            <a:r>
              <a:rPr lang="en-US" sz="1200" b="1" dirty="0" err="1"/>
              <a:t>NetCDF</a:t>
            </a:r>
            <a:r>
              <a:rPr lang="en-US" sz="1200" b="1" dirty="0"/>
              <a:t> I/O</a:t>
            </a:r>
          </a:p>
          <a:p>
            <a:r>
              <a:rPr lang="en-US" sz="1200" b="1" dirty="0"/>
              <a:t>Single prognostic code in all worldwide ocean basins</a:t>
            </a: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3440" y="3099064"/>
            <a:ext cx="4480560" cy="336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318760" y="1295401"/>
            <a:ext cx="3449320" cy="461665"/>
          </a:xfrm>
          <a:prstGeom prst="rect">
            <a:avLst/>
          </a:prstGeom>
          <a:noFill/>
        </p:spPr>
        <p:txBody>
          <a:bodyPr wrap="square" rtlCol="0">
            <a:spAutoFit/>
          </a:bodyPr>
          <a:lstStyle/>
          <a:p>
            <a:r>
              <a:rPr lang="en-US" sz="1200" b="1" dirty="0">
                <a:solidFill>
                  <a:srgbClr val="0000FF"/>
                </a:solidFill>
              </a:rPr>
              <a:t>MPIPOM-TC for global basins is available through HWRF repository at DTC</a:t>
            </a:r>
          </a:p>
        </p:txBody>
      </p:sp>
      <p:pic>
        <p:nvPicPr>
          <p:cNvPr id="7" name="Picture 2"/>
          <p:cNvPicPr>
            <a:picLocks noChangeAspect="1" noChangeArrowheads="1"/>
          </p:cNvPicPr>
          <p:nvPr/>
        </p:nvPicPr>
        <p:blipFill>
          <a:blip r:embed="rId4" cstate="print"/>
          <a:srcRect/>
          <a:stretch>
            <a:fillRect/>
          </a:stretch>
        </p:blipFill>
        <p:spPr bwMode="auto">
          <a:xfrm>
            <a:off x="132080" y="3383564"/>
            <a:ext cx="4520602" cy="2951411"/>
          </a:xfrm>
          <a:prstGeom prst="rect">
            <a:avLst/>
          </a:prstGeom>
          <a:noFill/>
          <a:ln w="9525">
            <a:noFill/>
            <a:miter lim="800000"/>
            <a:headEnd/>
            <a:tailEnd/>
          </a:ln>
        </p:spPr>
      </p:pic>
      <p:sp>
        <p:nvSpPr>
          <p:cNvPr id="8" name="Slide Number Placeholder 1"/>
          <p:cNvSpPr>
            <a:spLocks noGrp="1"/>
          </p:cNvSpPr>
          <p:nvPr>
            <p:ph type="sldNum" sz="quarter" idx="12"/>
          </p:nvPr>
        </p:nvSpPr>
        <p:spPr>
          <a:xfrm>
            <a:off x="7924800" y="6356350"/>
            <a:ext cx="762000" cy="365125"/>
          </a:xfrm>
        </p:spPr>
        <p:txBody>
          <a:bodyPr/>
          <a:lstStyle/>
          <a:p>
            <a:pPr>
              <a:defRPr/>
            </a:pPr>
            <a:r>
              <a:rPr lang="en-US" dirty="0" smtClean="0"/>
              <a:t>16</a:t>
            </a:r>
            <a:endParaRPr lang="en-US" dirty="0"/>
          </a:p>
        </p:txBody>
      </p:sp>
    </p:spTree>
    <p:extLst>
      <p:ext uri="{BB962C8B-B14F-4D97-AF65-F5344CB8AC3E}">
        <p14:creationId xmlns:p14="http://schemas.microsoft.com/office/powerpoint/2010/main" val="27409628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2" cstate="print">
            <a:extLst>
              <a:ext uri="{28A0092B-C50C-407E-A947-70E740481C1C}">
                <a14:useLocalDpi xmlns:a14="http://schemas.microsoft.com/office/drawing/2010/main" val="0"/>
              </a:ext>
            </a:extLst>
          </a:blip>
          <a:srcRect b="5227"/>
          <a:stretch/>
        </p:blipFill>
        <p:spPr bwMode="auto">
          <a:xfrm>
            <a:off x="123577" y="1609663"/>
            <a:ext cx="4633977" cy="3922776"/>
          </a:xfrm>
          <a:prstGeom prst="rect">
            <a:avLst/>
          </a:prstGeom>
          <a:noFill/>
        </p:spPr>
      </p:pic>
      <p:sp>
        <p:nvSpPr>
          <p:cNvPr id="3" name="Oval 2"/>
          <p:cNvSpPr/>
          <p:nvPr/>
        </p:nvSpPr>
        <p:spPr>
          <a:xfrm rot="20086939">
            <a:off x="279643" y="4203759"/>
            <a:ext cx="1717123" cy="648990"/>
          </a:xfrm>
          <a:prstGeom prst="ellipse">
            <a:avLst/>
          </a:prstGeom>
          <a:noFill/>
          <a:ln w="28575">
            <a:solidFill>
              <a:srgbClr val="9900CC"/>
            </a:solidFill>
          </a:ln>
        </p:spPr>
        <p:style>
          <a:lnRef idx="1">
            <a:schemeClr val="accent1"/>
          </a:lnRef>
          <a:fillRef idx="3">
            <a:schemeClr val="accent1"/>
          </a:fillRef>
          <a:effectRef idx="2">
            <a:schemeClr val="accent1"/>
          </a:effectRef>
          <a:fontRef idx="minor">
            <a:schemeClr val="lt1"/>
          </a:fontRef>
        </p:style>
        <p:txBody>
          <a:bodyPr lIns="91431" tIns="45715" rIns="91431" bIns="45715" rtlCol="0" anchor="ctr"/>
          <a:lstStyle/>
          <a:p>
            <a:pPr algn="ctr"/>
            <a:endParaRPr lang="en-US" dirty="0"/>
          </a:p>
        </p:txBody>
      </p:sp>
      <p:sp>
        <p:nvSpPr>
          <p:cNvPr id="4" name="TextBox 3"/>
          <p:cNvSpPr txBox="1"/>
          <p:nvPr/>
        </p:nvSpPr>
        <p:spPr>
          <a:xfrm>
            <a:off x="2" y="5712490"/>
            <a:ext cx="9029699" cy="523210"/>
          </a:xfrm>
          <a:prstGeom prst="rect">
            <a:avLst/>
          </a:prstGeom>
          <a:noFill/>
        </p:spPr>
        <p:txBody>
          <a:bodyPr wrap="square" lIns="91431" tIns="45715" rIns="91431" bIns="45715" rtlCol="0">
            <a:spAutoFit/>
          </a:bodyPr>
          <a:lstStyle/>
          <a:p>
            <a:pPr algn="ctr"/>
            <a:r>
              <a:rPr lang="en-US" sz="1400" b="1" i="1" dirty="0">
                <a:solidFill>
                  <a:srgbClr val="000099"/>
                </a:solidFill>
                <a:effectLst>
                  <a:outerShdw blurRad="38100" dist="38100" dir="2700000" algn="tl">
                    <a:srgbClr val="000000">
                      <a:alpha val="43137"/>
                    </a:srgbClr>
                  </a:outerShdw>
                </a:effectLst>
              </a:rPr>
              <a:t>Development of Advanced Ensemble Based Hurricane Data Assimilation System: Another R2O effort in collaboration with ESRL, OU, Utah, PSU, U. Wisconsin, UMD &amp; NESDIS</a:t>
            </a:r>
          </a:p>
        </p:txBody>
      </p:sp>
      <p:cxnSp>
        <p:nvCxnSpPr>
          <p:cNvPr id="6" name="Straight Arrow Connector 5"/>
          <p:cNvCxnSpPr/>
          <p:nvPr/>
        </p:nvCxnSpPr>
        <p:spPr>
          <a:xfrm flipH="1" flipV="1">
            <a:off x="1680490" y="4476752"/>
            <a:ext cx="834112" cy="1055688"/>
          </a:xfrm>
          <a:prstGeom prst="straightConnector1">
            <a:avLst/>
          </a:prstGeom>
          <a:ln>
            <a:solidFill>
              <a:srgbClr val="9900CC"/>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085693" y="246341"/>
            <a:ext cx="6839107" cy="954097"/>
          </a:xfrm>
          <a:prstGeom prst="rect">
            <a:avLst/>
          </a:prstGeom>
          <a:noFill/>
        </p:spPr>
        <p:txBody>
          <a:bodyPr wrap="square" lIns="91431" tIns="45715" rIns="91431" bIns="45715" rtlCol="0">
            <a:spAutoFit/>
          </a:bodyPr>
          <a:lstStyle/>
          <a:p>
            <a:pPr algn="ctr"/>
            <a:r>
              <a:rPr lang="en-US" sz="2800" b="1" dirty="0">
                <a:solidFill>
                  <a:srgbClr val="000099"/>
                </a:solidFill>
                <a:effectLst>
                  <a:outerShdw blurRad="38100" dist="38100" dir="2700000" algn="tl">
                    <a:srgbClr val="C0C0C0"/>
                  </a:outerShdw>
                </a:effectLst>
                <a:latin typeface="Calibri" pitchFamily="34" charset="0"/>
              </a:rPr>
              <a:t>High Priority: Address Rapid Short-term Intensity Error Growth </a:t>
            </a:r>
          </a:p>
        </p:txBody>
      </p:sp>
      <p:sp>
        <p:nvSpPr>
          <p:cNvPr id="2" name="Slide Number Placeholder 1"/>
          <p:cNvSpPr>
            <a:spLocks noGrp="1"/>
          </p:cNvSpPr>
          <p:nvPr>
            <p:ph type="sldNum" sz="quarter" idx="12"/>
          </p:nvPr>
        </p:nvSpPr>
        <p:spPr/>
        <p:txBody>
          <a:bodyPr/>
          <a:lstStyle/>
          <a:p>
            <a:pPr>
              <a:defRPr/>
            </a:pPr>
            <a:fld id="{9746E004-F12B-4F5D-8BC2-F72E133A53DC}" type="slidenum">
              <a:rPr lang="en-US" smtClean="0"/>
              <a:pPr>
                <a:defRPr/>
              </a:pPr>
              <a:t>17</a:t>
            </a:fld>
            <a:endParaRPr lang="en-US" dirty="0"/>
          </a:p>
        </p:txBody>
      </p:sp>
      <p:pic>
        <p:nvPicPr>
          <p:cNvPr id="5" name="Picture 4"/>
          <p:cNvPicPr>
            <a:picLocks noChangeAspect="1"/>
          </p:cNvPicPr>
          <p:nvPr/>
        </p:nvPicPr>
        <p:blipFill>
          <a:blip r:embed="rId3"/>
          <a:stretch>
            <a:fillRect/>
          </a:stretch>
        </p:blipFill>
        <p:spPr>
          <a:xfrm>
            <a:off x="4757553" y="1948986"/>
            <a:ext cx="4334040" cy="3244130"/>
          </a:xfrm>
          <a:prstGeom prst="rect">
            <a:avLst/>
          </a:prstGeom>
        </p:spPr>
      </p:pic>
    </p:spTree>
    <p:extLst>
      <p:ext uri="{BB962C8B-B14F-4D97-AF65-F5344CB8AC3E}">
        <p14:creationId xmlns:p14="http://schemas.microsoft.com/office/powerpoint/2010/main" val="337115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6314" y="76200"/>
            <a:ext cx="8502142" cy="794053"/>
          </a:xfrm>
          <a:prstGeom prst="rect">
            <a:avLst/>
          </a:prstGeom>
          <a:noFill/>
        </p:spPr>
        <p:txBody>
          <a:bodyPr wrap="square" lIns="85336" tIns="42667" rIns="85336" bIns="42667" rtlCol="0">
            <a:spAutoFit/>
          </a:bodyPr>
          <a:lstStyle/>
          <a:p>
            <a:pPr algn="ctr" fontAlgn="base">
              <a:spcBef>
                <a:spcPct val="0"/>
              </a:spcBef>
              <a:spcAft>
                <a:spcPct val="0"/>
              </a:spcAft>
            </a:pPr>
            <a:r>
              <a:rPr lang="en-US" sz="2800" b="1" dirty="0" smtClean="0">
                <a:solidFill>
                  <a:srgbClr val="000099"/>
                </a:solidFill>
                <a:effectLst>
                  <a:outerShdw blurRad="38100" dist="38100" dir="2700000" algn="tl">
                    <a:srgbClr val="C0C0C0"/>
                  </a:outerShdw>
                </a:effectLst>
                <a:latin typeface="Calibri" pitchFamily="34" charset="0"/>
              </a:rPr>
              <a:t>High Priority: Improved RI/RW forecasts</a:t>
            </a:r>
            <a:endParaRPr lang="en-US" sz="2800" b="1" dirty="0">
              <a:solidFill>
                <a:srgbClr val="000099"/>
              </a:solidFill>
              <a:effectLst>
                <a:outerShdw blurRad="38100" dist="38100" dir="2700000" algn="tl">
                  <a:srgbClr val="C0C0C0"/>
                </a:outerShdw>
              </a:effectLst>
              <a:latin typeface="Calibri" pitchFamily="34" charset="0"/>
            </a:endParaRPr>
          </a:p>
          <a:p>
            <a:pPr algn="ctr" fontAlgn="base">
              <a:spcBef>
                <a:spcPct val="0"/>
              </a:spcBef>
              <a:spcAft>
                <a:spcPct val="0"/>
              </a:spcAft>
            </a:pPr>
            <a:r>
              <a:rPr lang="en-US" b="1" i="1" dirty="0">
                <a:solidFill>
                  <a:srgbClr val="002060"/>
                </a:solidFill>
                <a:effectLst>
                  <a:outerShdw blurRad="38100" dist="38100" dir="2700000" algn="tl">
                    <a:srgbClr val="C0C0C0"/>
                  </a:outerShdw>
                </a:effectLst>
                <a:latin typeface="Calibri" pitchFamily="34" charset="0"/>
              </a:rPr>
              <a:t>HWRF as the most skillful real-time forecast model for RI predictions</a:t>
            </a:r>
            <a:endParaRPr lang="en-US" sz="1600" b="1" i="1" dirty="0">
              <a:solidFill>
                <a:srgbClr val="002060"/>
              </a:solidFill>
              <a:effectLst>
                <a:outerShdw blurRad="38100" dist="38100" dir="2700000" algn="tl">
                  <a:srgbClr val="C0C0C0"/>
                </a:outerShdw>
              </a:effectLst>
              <a:latin typeface="Calibri" pitchFamily="34" charset="0"/>
            </a:endParaRPr>
          </a:p>
        </p:txBody>
      </p:sp>
      <p:sp>
        <p:nvSpPr>
          <p:cNvPr id="8" name="TextBox 7"/>
          <p:cNvSpPr txBox="1"/>
          <p:nvPr/>
        </p:nvSpPr>
        <p:spPr>
          <a:xfrm>
            <a:off x="413258" y="4630993"/>
            <a:ext cx="8296148" cy="1522394"/>
          </a:xfrm>
          <a:prstGeom prst="rect">
            <a:avLst/>
          </a:prstGeom>
          <a:noFill/>
        </p:spPr>
        <p:txBody>
          <a:bodyPr wrap="square" lIns="85336" tIns="42667" rIns="85336" bIns="42667" rtlCol="0">
            <a:spAutoFit/>
          </a:bodyPr>
          <a:lstStyle/>
          <a:p>
            <a:pPr fontAlgn="base">
              <a:spcBef>
                <a:spcPct val="0"/>
              </a:spcBef>
              <a:spcAft>
                <a:spcPct val="0"/>
              </a:spcAft>
            </a:pPr>
            <a:r>
              <a:rPr lang="en-US" sz="1493" b="1" dirty="0">
                <a:solidFill>
                  <a:srgbClr val="000099"/>
                </a:solidFill>
              </a:rPr>
              <a:t>Verification of RI in terms of category events shows superior RI forecast skill of the HWRF model as compared to other regional models at JTWC with high POD and very low FAR</a:t>
            </a:r>
          </a:p>
          <a:p>
            <a:pPr fontAlgn="base">
              <a:spcBef>
                <a:spcPct val="0"/>
              </a:spcBef>
              <a:spcAft>
                <a:spcPct val="0"/>
              </a:spcAft>
            </a:pPr>
            <a:endParaRPr lang="en-US" sz="747" b="1" dirty="0">
              <a:solidFill>
                <a:srgbClr val="000099"/>
              </a:solidFill>
            </a:endParaRPr>
          </a:p>
          <a:p>
            <a:pPr fontAlgn="base">
              <a:spcBef>
                <a:spcPct val="0"/>
              </a:spcBef>
              <a:spcAft>
                <a:spcPct val="0"/>
              </a:spcAft>
            </a:pPr>
            <a:r>
              <a:rPr lang="en-US" sz="1120" b="1" i="1" dirty="0">
                <a:solidFill>
                  <a:srgbClr val="000099"/>
                </a:solidFill>
              </a:rPr>
              <a:t>Tallapragada and Kieu, 2014: Real-Time Forecasts of Typhoon Rapid Intensification in the North Western Pacific Basin with the NCEP Operational HWRF model.  TCRR, in press.</a:t>
            </a:r>
          </a:p>
          <a:p>
            <a:pPr fontAlgn="base">
              <a:spcBef>
                <a:spcPct val="0"/>
              </a:spcBef>
              <a:spcAft>
                <a:spcPct val="0"/>
              </a:spcAft>
            </a:pPr>
            <a:endParaRPr lang="en-US" sz="1120" b="1" i="1" dirty="0">
              <a:solidFill>
                <a:srgbClr val="000099"/>
              </a:solidFill>
            </a:endParaRPr>
          </a:p>
          <a:p>
            <a:pPr fontAlgn="base">
              <a:spcBef>
                <a:spcPct val="0"/>
              </a:spcBef>
              <a:spcAft>
                <a:spcPct val="0"/>
              </a:spcAft>
            </a:pPr>
            <a:r>
              <a:rPr lang="en-US" sz="1120" b="1" i="1" dirty="0">
                <a:solidFill>
                  <a:srgbClr val="000099"/>
                </a:solidFill>
              </a:rPr>
              <a:t>Kieu, Tallapragada and Hoggsett, 2014: Vertical structure of tropical cyclones at onset of the rapid intensification in the HWRF model Geophysical Research Letters; Volume 41, Issue 9, 16 May 2014, Pages: 3298–3306</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252" y="1779016"/>
            <a:ext cx="8392160" cy="2631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9746E004-F12B-4F5D-8BC2-F72E133A53DC}" type="slidenum">
              <a:rPr lang="en-US" sz="1120">
                <a:solidFill>
                  <a:srgbClr val="000000"/>
                </a:solidFill>
              </a:rPr>
              <a:pPr>
                <a:defRPr/>
              </a:pPr>
              <a:t>18</a:t>
            </a:fld>
            <a:endParaRPr lang="en-US" sz="1120" dirty="0">
              <a:solidFill>
                <a:srgbClr val="000000"/>
              </a:solidFill>
            </a:endParaRPr>
          </a:p>
        </p:txBody>
      </p:sp>
    </p:spTree>
    <p:extLst>
      <p:ext uri="{BB962C8B-B14F-4D97-AF65-F5344CB8AC3E}">
        <p14:creationId xmlns:p14="http://schemas.microsoft.com/office/powerpoint/2010/main" val="789710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c_wordmark_pms203.jpg"/>
          <p:cNvPicPr>
            <a:picLocks noChangeAspect="1"/>
          </p:cNvPicPr>
          <p:nvPr/>
        </p:nvPicPr>
        <p:blipFill>
          <a:blip r:embed="rId3" cstate="print"/>
          <a:srcRect/>
          <a:stretch>
            <a:fillRect/>
          </a:stretch>
        </p:blipFill>
        <p:spPr bwMode="auto">
          <a:xfrm>
            <a:off x="0" y="6081713"/>
            <a:ext cx="2895600" cy="776287"/>
          </a:xfrm>
          <a:prstGeom prst="rect">
            <a:avLst/>
          </a:prstGeom>
          <a:noFill/>
          <a:ln w="9525">
            <a:noFill/>
            <a:miter lim="800000"/>
            <a:headEnd/>
            <a:tailEnd/>
          </a:ln>
        </p:spPr>
      </p:pic>
      <p:sp>
        <p:nvSpPr>
          <p:cNvPr id="2" name="Title 1"/>
          <p:cNvSpPr>
            <a:spLocks noGrp="1"/>
          </p:cNvSpPr>
          <p:nvPr>
            <p:ph type="title"/>
          </p:nvPr>
        </p:nvSpPr>
        <p:spPr>
          <a:xfrm>
            <a:off x="548640" y="439785"/>
            <a:ext cx="8183880" cy="888830"/>
          </a:xfrm>
        </p:spPr>
        <p:txBody>
          <a:bodyPr>
            <a:noAutofit/>
          </a:bodyPr>
          <a:lstStyle/>
          <a:p>
            <a:pPr fontAlgn="auto">
              <a:spcAft>
                <a:spcPts val="0"/>
              </a:spcAft>
              <a:defRPr/>
            </a:pPr>
            <a:r>
              <a:rPr lang="en-US" dirty="0" smtClean="0"/>
              <a:t>HWRF RI verification – Atlantic and Eastern Pacific Basins</a:t>
            </a:r>
            <a:endParaRPr lang="en-US" u="sng" dirty="0"/>
          </a:p>
        </p:txBody>
      </p:sp>
      <p:sp>
        <p:nvSpPr>
          <p:cNvPr id="20" name="Rectangle 19"/>
          <p:cNvSpPr/>
          <p:nvPr/>
        </p:nvSpPr>
        <p:spPr>
          <a:xfrm>
            <a:off x="6160960" y="4896614"/>
            <a:ext cx="2690624" cy="1330104"/>
          </a:xfrm>
          <a:prstGeom prst="rect">
            <a:avLst/>
          </a:prstGeom>
          <a:solidFill>
            <a:schemeClr val="accent4">
              <a:alpha val="21000"/>
            </a:schemeClr>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latin typeface="Perpetua"/>
              </a:rPr>
              <a:t>HWRF over-predicts by 15-20 </a:t>
            </a:r>
            <a:r>
              <a:rPr lang="en-US" dirty="0" err="1" smtClean="0">
                <a:solidFill>
                  <a:srgbClr val="000000"/>
                </a:solidFill>
                <a:latin typeface="Perpetua"/>
              </a:rPr>
              <a:t>kt</a:t>
            </a:r>
            <a:r>
              <a:rPr lang="en-US" dirty="0" smtClean="0">
                <a:solidFill>
                  <a:srgbClr val="000000"/>
                </a:solidFill>
                <a:latin typeface="Perpetua"/>
              </a:rPr>
              <a:t> for False Alarms, however, under-predicts by 20-25 </a:t>
            </a:r>
            <a:r>
              <a:rPr lang="en-US" dirty="0" err="1" smtClean="0">
                <a:solidFill>
                  <a:srgbClr val="000000"/>
                </a:solidFill>
                <a:latin typeface="Perpetua"/>
              </a:rPr>
              <a:t>kts</a:t>
            </a:r>
            <a:r>
              <a:rPr lang="en-US" dirty="0" smtClean="0">
                <a:solidFill>
                  <a:srgbClr val="000000"/>
                </a:solidFill>
                <a:latin typeface="Perpetua"/>
              </a:rPr>
              <a:t> when it misses RI events</a:t>
            </a:r>
            <a:endParaRPr lang="en-US" dirty="0">
              <a:solidFill>
                <a:srgbClr val="000000"/>
              </a:solidFill>
              <a:latin typeface="Perpetua"/>
            </a:endParaRPr>
          </a:p>
        </p:txBody>
      </p:sp>
      <p:graphicFrame>
        <p:nvGraphicFramePr>
          <p:cNvPr id="5" name="Table 4"/>
          <p:cNvGraphicFramePr>
            <a:graphicFrameLocks noGrp="1"/>
          </p:cNvGraphicFramePr>
          <p:nvPr>
            <p:extLst/>
          </p:nvPr>
        </p:nvGraphicFramePr>
        <p:xfrm>
          <a:off x="6355080" y="1472300"/>
          <a:ext cx="2194560" cy="1658983"/>
        </p:xfrm>
        <a:graphic>
          <a:graphicData uri="http://schemas.openxmlformats.org/drawingml/2006/table">
            <a:tbl>
              <a:tblPr firstRow="1" bandRow="1">
                <a:tableStyleId>{5C22544A-7EE6-4342-B048-85BDC9FD1C3A}</a:tableStyleId>
              </a:tblPr>
              <a:tblGrid>
                <a:gridCol w="731520"/>
                <a:gridCol w="731520"/>
                <a:gridCol w="731520"/>
              </a:tblGrid>
              <a:tr h="653143">
                <a:tc>
                  <a:txBody>
                    <a:bodyPr/>
                    <a:lstStyle/>
                    <a:p>
                      <a:r>
                        <a:rPr lang="en-US" b="1" dirty="0" err="1" smtClean="0"/>
                        <a:t>Fcst</a:t>
                      </a:r>
                      <a:endParaRPr lang="en-US" b="1" dirty="0" smtClean="0"/>
                    </a:p>
                    <a:p>
                      <a:r>
                        <a:rPr lang="en-US" b="1" dirty="0" smtClean="0"/>
                        <a:t>OBS</a:t>
                      </a:r>
                      <a:endParaRPr lang="en-US" b="1" dirty="0"/>
                    </a:p>
                  </a:txBody>
                  <a:tcPr/>
                </a:tc>
                <a:tc>
                  <a:txBody>
                    <a:bodyPr/>
                    <a:lstStyle/>
                    <a:p>
                      <a:r>
                        <a:rPr lang="en-US" b="1" dirty="0" smtClean="0"/>
                        <a:t>Y</a:t>
                      </a:r>
                      <a:endParaRPr lang="en-US" b="1" dirty="0"/>
                    </a:p>
                  </a:txBody>
                  <a:tcPr/>
                </a:tc>
                <a:tc>
                  <a:txBody>
                    <a:bodyPr/>
                    <a:lstStyle/>
                    <a:p>
                      <a:r>
                        <a:rPr lang="en-US" b="1" dirty="0" smtClean="0"/>
                        <a:t>N</a:t>
                      </a:r>
                      <a:endParaRPr lang="en-US" b="1" dirty="0"/>
                    </a:p>
                  </a:txBody>
                  <a:tcPr/>
                </a:tc>
              </a:tr>
              <a:tr h="261257">
                <a:tc>
                  <a:txBody>
                    <a:bodyPr/>
                    <a:lstStyle/>
                    <a:p>
                      <a:r>
                        <a:rPr lang="en-US" b="1" dirty="0" smtClean="0"/>
                        <a:t>Y</a:t>
                      </a:r>
                      <a:endParaRPr lang="en-US" b="1" dirty="0"/>
                    </a:p>
                  </a:txBody>
                  <a:tcPr/>
                </a:tc>
                <a:tc>
                  <a:txBody>
                    <a:bodyPr/>
                    <a:lstStyle/>
                    <a:p>
                      <a:r>
                        <a:rPr lang="en-US" b="1" dirty="0" smtClean="0"/>
                        <a:t>128</a:t>
                      </a:r>
                      <a:endParaRPr lang="en-US" b="1" dirty="0"/>
                    </a:p>
                  </a:txBody>
                  <a:tcPr/>
                </a:tc>
                <a:tc>
                  <a:txBody>
                    <a:bodyPr/>
                    <a:lstStyle/>
                    <a:p>
                      <a:r>
                        <a:rPr lang="en-US" b="1" dirty="0" smtClean="0"/>
                        <a:t>1623</a:t>
                      </a:r>
                      <a:endParaRPr lang="en-US" b="1" dirty="0"/>
                    </a:p>
                  </a:txBody>
                  <a:tcPr/>
                </a:tc>
              </a:tr>
              <a:tr h="457200">
                <a:tc>
                  <a:txBody>
                    <a:bodyPr/>
                    <a:lstStyle/>
                    <a:p>
                      <a:r>
                        <a:rPr lang="en-US" b="1" dirty="0" smtClean="0"/>
                        <a:t>N</a:t>
                      </a:r>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253</a:t>
                      </a:r>
                    </a:p>
                    <a:p>
                      <a:endParaRPr lang="en-US" b="1" dirty="0"/>
                    </a:p>
                  </a:txBody>
                  <a:tcPr/>
                </a:tc>
                <a:tc>
                  <a:txBody>
                    <a:bodyPr/>
                    <a:lstStyle/>
                    <a:p>
                      <a:r>
                        <a:rPr lang="en-US" b="1" dirty="0" smtClean="0"/>
                        <a:t>37654</a:t>
                      </a:r>
                      <a:endParaRPr lang="en-US" b="1" dirty="0"/>
                    </a:p>
                  </a:txBody>
                  <a:tcPr/>
                </a:tc>
              </a:tr>
            </a:tbl>
          </a:graphicData>
        </a:graphic>
      </p:graphicFrame>
      <p:graphicFrame>
        <p:nvGraphicFramePr>
          <p:cNvPr id="7" name="Table 6"/>
          <p:cNvGraphicFramePr>
            <a:graphicFrameLocks noGrp="1"/>
          </p:cNvGraphicFramePr>
          <p:nvPr>
            <p:extLst/>
          </p:nvPr>
        </p:nvGraphicFramePr>
        <p:xfrm>
          <a:off x="6360955" y="3131283"/>
          <a:ext cx="2192166" cy="741680"/>
        </p:xfrm>
        <a:graphic>
          <a:graphicData uri="http://schemas.openxmlformats.org/drawingml/2006/table">
            <a:tbl>
              <a:tblPr firstRow="1" bandRow="1">
                <a:tableStyleId>{5C22544A-7EE6-4342-B048-85BDC9FD1C3A}</a:tableStyleId>
              </a:tblPr>
              <a:tblGrid>
                <a:gridCol w="1096083"/>
                <a:gridCol w="1096083"/>
              </a:tblGrid>
              <a:tr h="370840">
                <a:tc>
                  <a:txBody>
                    <a:bodyPr/>
                    <a:lstStyle/>
                    <a:p>
                      <a:r>
                        <a:rPr lang="en-US" dirty="0" smtClean="0"/>
                        <a:t>POD</a:t>
                      </a:r>
                      <a:endParaRPr lang="en-US" dirty="0"/>
                    </a:p>
                  </a:txBody>
                  <a:tcPr/>
                </a:tc>
                <a:tc>
                  <a:txBody>
                    <a:bodyPr/>
                    <a:lstStyle/>
                    <a:p>
                      <a:r>
                        <a:rPr lang="en-US" dirty="0" smtClean="0"/>
                        <a:t>7.3%</a:t>
                      </a:r>
                      <a:endParaRPr lang="en-US" dirty="0"/>
                    </a:p>
                  </a:txBody>
                  <a:tcPr/>
                </a:tc>
              </a:tr>
              <a:tr h="370840">
                <a:tc>
                  <a:txBody>
                    <a:bodyPr/>
                    <a:lstStyle/>
                    <a:p>
                      <a:r>
                        <a:rPr lang="en-US" dirty="0" smtClean="0"/>
                        <a:t>FAR</a:t>
                      </a:r>
                      <a:endParaRPr lang="en-US" dirty="0"/>
                    </a:p>
                  </a:txBody>
                  <a:tcPr/>
                </a:tc>
                <a:tc>
                  <a:txBody>
                    <a:bodyPr/>
                    <a:lstStyle/>
                    <a:p>
                      <a:r>
                        <a:rPr lang="en-US" dirty="0" smtClean="0"/>
                        <a:t>66.4%</a:t>
                      </a:r>
                      <a:endParaRPr lang="en-US" dirty="0"/>
                    </a:p>
                  </a:txBody>
                  <a:tcPr/>
                </a:tc>
              </a:tr>
            </a:tbl>
          </a:graphicData>
        </a:graphic>
      </p:graphicFrame>
      <p:pic>
        <p:nvPicPr>
          <p:cNvPr id="3" name="Picture 2" descr="H214_rirw_boxplo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719" y="1328615"/>
            <a:ext cx="5843241" cy="4515232"/>
          </a:xfrm>
          <a:prstGeom prst="rect">
            <a:avLst/>
          </a:prstGeom>
        </p:spPr>
      </p:pic>
      <p:sp>
        <p:nvSpPr>
          <p:cNvPr id="13" name="Rectangle 12"/>
          <p:cNvSpPr/>
          <p:nvPr/>
        </p:nvSpPr>
        <p:spPr>
          <a:xfrm>
            <a:off x="6160960" y="4044193"/>
            <a:ext cx="2690624" cy="670511"/>
          </a:xfrm>
          <a:prstGeom prst="rect">
            <a:avLst/>
          </a:prstGeom>
          <a:solidFill>
            <a:schemeClr val="accent4">
              <a:alpha val="21000"/>
            </a:schemeClr>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latin typeface="Perpetua"/>
              </a:rPr>
              <a:t>When HWRF detects RI, it under-forecasts its magnitude </a:t>
            </a:r>
            <a:endParaRPr lang="en-US" dirty="0">
              <a:solidFill>
                <a:srgbClr val="000000"/>
              </a:solidFill>
              <a:latin typeface="Perpetua"/>
            </a:endParaRPr>
          </a:p>
        </p:txBody>
      </p:sp>
      <p:cxnSp>
        <p:nvCxnSpPr>
          <p:cNvPr id="14" name="Straight Arrow Connector 13"/>
          <p:cNvCxnSpPr/>
          <p:nvPr/>
        </p:nvCxnSpPr>
        <p:spPr>
          <a:xfrm flipH="1" flipV="1">
            <a:off x="794773" y="3872963"/>
            <a:ext cx="5366187" cy="506486"/>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1503451" y="3131283"/>
            <a:ext cx="4657509" cy="22368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1605280" y="4175760"/>
            <a:ext cx="4555680" cy="11923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896839" y="6137439"/>
            <a:ext cx="5998400" cy="523220"/>
          </a:xfrm>
          <a:prstGeom prst="rect">
            <a:avLst/>
          </a:prstGeom>
          <a:noFill/>
        </p:spPr>
        <p:txBody>
          <a:bodyPr wrap="square" rtlCol="0">
            <a:spAutoFit/>
          </a:bodyPr>
          <a:lstStyle/>
          <a:p>
            <a:r>
              <a:rPr lang="en-US" sz="1400" dirty="0" smtClean="0">
                <a:solidFill>
                  <a:srgbClr val="0000FF"/>
                </a:solidFill>
              </a:rPr>
              <a:t>RI Verification is a new capability in MET-TC and will be included in the next release. </a:t>
            </a:r>
          </a:p>
          <a:p>
            <a:r>
              <a:rPr lang="en-US" sz="1400" dirty="0" smtClean="0">
                <a:solidFill>
                  <a:srgbClr val="0000FF"/>
                </a:solidFill>
              </a:rPr>
              <a:t>http</a:t>
            </a:r>
            <a:r>
              <a:rPr lang="en-US" sz="1400" dirty="0">
                <a:solidFill>
                  <a:srgbClr val="0000FF"/>
                </a:solidFill>
              </a:rPr>
              <a:t>://</a:t>
            </a:r>
            <a:r>
              <a:rPr lang="en-US" sz="1400" dirty="0" err="1">
                <a:solidFill>
                  <a:srgbClr val="0000FF"/>
                </a:solidFill>
              </a:rPr>
              <a:t>www.dtcenter.org</a:t>
            </a:r>
            <a:r>
              <a:rPr lang="en-US" sz="1400" dirty="0">
                <a:solidFill>
                  <a:srgbClr val="0000FF"/>
                </a:solidFill>
              </a:rPr>
              <a:t>/met/users/</a:t>
            </a:r>
          </a:p>
        </p:txBody>
      </p:sp>
      <p:sp>
        <p:nvSpPr>
          <p:cNvPr id="17" name="TextBox 16"/>
          <p:cNvSpPr txBox="1"/>
          <p:nvPr/>
        </p:nvSpPr>
        <p:spPr>
          <a:xfrm>
            <a:off x="1412240" y="5737627"/>
            <a:ext cx="4439920" cy="369332"/>
          </a:xfrm>
          <a:prstGeom prst="rect">
            <a:avLst/>
          </a:prstGeom>
          <a:noFill/>
        </p:spPr>
        <p:txBody>
          <a:bodyPr wrap="square" rtlCol="0">
            <a:spAutoFit/>
          </a:bodyPr>
          <a:lstStyle/>
          <a:p>
            <a:r>
              <a:rPr lang="en-US" dirty="0" smtClean="0">
                <a:solidFill>
                  <a:srgbClr val="800000"/>
                </a:solidFill>
              </a:rPr>
              <a:t>All verifications are for cases over water only</a:t>
            </a:r>
            <a:endParaRPr lang="en-US" dirty="0">
              <a:solidFill>
                <a:srgbClr val="800000"/>
              </a:solidFill>
            </a:endParaRPr>
          </a:p>
        </p:txBody>
      </p:sp>
    </p:spTree>
    <p:extLst>
      <p:ext uri="{BB962C8B-B14F-4D97-AF65-F5344CB8AC3E}">
        <p14:creationId xmlns:p14="http://schemas.microsoft.com/office/powerpoint/2010/main" val="234236077"/>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a:xfrm>
            <a:off x="455760" y="152400"/>
            <a:ext cx="8231040" cy="512693"/>
          </a:xfrm>
        </p:spPr>
        <p:txBody>
          <a:bodyPr lIns="82945" tIns="35198" rIns="82945" bIns="41473">
            <a:noAutofit/>
          </a:bodyPr>
          <a:lstStyle/>
          <a:p>
            <a:pPr algn="ctr">
              <a:tabLst>
                <a:tab pos="655210" algn="l"/>
                <a:tab pos="1311860" algn="l"/>
                <a:tab pos="1968510" algn="l"/>
                <a:tab pos="2625159" algn="l"/>
                <a:tab pos="3281809" algn="l"/>
                <a:tab pos="3938459" algn="l"/>
                <a:tab pos="4595108" algn="l"/>
                <a:tab pos="5251758" algn="l"/>
                <a:tab pos="5908408" algn="l"/>
                <a:tab pos="6565057" algn="l"/>
                <a:tab pos="7221707" algn="l"/>
                <a:tab pos="7878357" algn="l"/>
              </a:tabLst>
            </a:pPr>
            <a:r>
              <a:rPr lang="en-US" sz="2800" b="1" dirty="0">
                <a:solidFill>
                  <a:srgbClr val="000099"/>
                </a:solidFill>
                <a:effectLst>
                  <a:outerShdw blurRad="38100" dist="38100" dir="2700000" algn="tl">
                    <a:srgbClr val="C0C0C0"/>
                  </a:outerShdw>
                </a:effectLst>
                <a:latin typeface="Calibri" pitchFamily="34" charset="0"/>
                <a:ea typeface="+mn-ea"/>
                <a:cs typeface="+mn-cs"/>
              </a:rPr>
              <a:t>Outline</a:t>
            </a:r>
          </a:p>
        </p:txBody>
      </p:sp>
      <p:sp>
        <p:nvSpPr>
          <p:cNvPr id="6147" name="Content Placeholder 5"/>
          <p:cNvSpPr>
            <a:spLocks noGrp="1"/>
          </p:cNvSpPr>
          <p:nvPr>
            <p:ph idx="1"/>
          </p:nvPr>
        </p:nvSpPr>
        <p:spPr>
          <a:xfrm>
            <a:off x="75480" y="1295400"/>
            <a:ext cx="8991600" cy="5105399"/>
          </a:xfrm>
          <a:solidFill>
            <a:schemeClr val="bg1">
              <a:alpha val="57000"/>
            </a:schemeClr>
          </a:solidFill>
          <a:ln>
            <a:solidFill>
              <a:schemeClr val="bg1"/>
            </a:solidFill>
          </a:ln>
        </p:spPr>
        <p:txBody>
          <a:bodyPr lIns="82945" tIns="41473" rIns="82945" bIns="41473">
            <a:normAutofit/>
          </a:bodyPr>
          <a:lstStyle/>
          <a:p>
            <a:pPr>
              <a:spcAft>
                <a:spcPts val="1089"/>
              </a:spcAft>
            </a:pPr>
            <a:r>
              <a:rPr lang="en-US" sz="2800" b="1" dirty="0">
                <a:solidFill>
                  <a:srgbClr val="006600"/>
                </a:solidFill>
                <a:latin typeface="+mj-lt"/>
              </a:rPr>
              <a:t>Performance of current operational HWRF for </a:t>
            </a:r>
            <a:r>
              <a:rPr lang="en-US" sz="2800" b="1" dirty="0" smtClean="0">
                <a:solidFill>
                  <a:srgbClr val="006600"/>
                </a:solidFill>
                <a:latin typeface="+mj-lt"/>
              </a:rPr>
              <a:t>2014 </a:t>
            </a:r>
            <a:r>
              <a:rPr lang="en-US" sz="2800" b="1" dirty="0">
                <a:solidFill>
                  <a:srgbClr val="006600"/>
                </a:solidFill>
                <a:latin typeface="+mj-lt"/>
              </a:rPr>
              <a:t>season</a:t>
            </a:r>
          </a:p>
          <a:p>
            <a:pPr>
              <a:spcAft>
                <a:spcPts val="1089"/>
              </a:spcAft>
            </a:pPr>
            <a:r>
              <a:rPr lang="en-US" sz="2800" b="1" dirty="0" smtClean="0">
                <a:solidFill>
                  <a:srgbClr val="006600"/>
                </a:solidFill>
                <a:latin typeface="+mj-lt"/>
              </a:rPr>
              <a:t>HFIP supported Special Projects and Real-Time Parallel HWRF Experiments</a:t>
            </a:r>
          </a:p>
          <a:p>
            <a:pPr>
              <a:spcAft>
                <a:spcPts val="1089"/>
              </a:spcAft>
            </a:pPr>
            <a:r>
              <a:rPr lang="en-US" sz="2800" b="1" dirty="0" smtClean="0">
                <a:solidFill>
                  <a:srgbClr val="006600"/>
                </a:solidFill>
                <a:latin typeface="+mj-lt"/>
              </a:rPr>
              <a:t>Performance of HWRF in the all global tropical ocean basins</a:t>
            </a:r>
            <a:endParaRPr lang="en-US" sz="2800" b="1" dirty="0" smtClean="0">
              <a:solidFill>
                <a:srgbClr val="000099"/>
              </a:solidFill>
              <a:latin typeface="+mj-lt"/>
            </a:endParaRPr>
          </a:p>
          <a:p>
            <a:pPr>
              <a:spcAft>
                <a:spcPts val="1089"/>
              </a:spcAft>
            </a:pPr>
            <a:r>
              <a:rPr lang="en-US" sz="2800" b="1" dirty="0" smtClean="0">
                <a:solidFill>
                  <a:srgbClr val="006600"/>
                </a:solidFill>
                <a:latin typeface="+mj-lt"/>
              </a:rPr>
              <a:t>Further enhancements to the HWRF modeling system for 2015 hurricane season</a:t>
            </a:r>
          </a:p>
        </p:txBody>
      </p:sp>
      <p:sp>
        <p:nvSpPr>
          <p:cNvPr id="2" name="Slide Number Placeholder 1"/>
          <p:cNvSpPr>
            <a:spLocks noGrp="1"/>
          </p:cNvSpPr>
          <p:nvPr>
            <p:ph type="sldNum" sz="quarter" idx="12"/>
          </p:nvPr>
        </p:nvSpPr>
        <p:spPr/>
        <p:txBody>
          <a:bodyPr/>
          <a:lstStyle/>
          <a:p>
            <a:fld id="{8AA51038-482A-4A2F-8234-A72E8F7D54EC}" type="slidenum">
              <a:rPr lang="en-US" smtClean="0"/>
              <a:pPr/>
              <a:t>2</a:t>
            </a:fld>
            <a:endParaRPr lang="en-US" dirty="0"/>
          </a:p>
        </p:txBody>
      </p:sp>
    </p:spTree>
    <p:extLst>
      <p:ext uri="{BB962C8B-B14F-4D97-AF65-F5344CB8AC3E}">
        <p14:creationId xmlns:p14="http://schemas.microsoft.com/office/powerpoint/2010/main" val="2558456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c_wordmark_pms203.jpg"/>
          <p:cNvPicPr>
            <a:picLocks noChangeAspect="1"/>
          </p:cNvPicPr>
          <p:nvPr/>
        </p:nvPicPr>
        <p:blipFill>
          <a:blip r:embed="rId3" cstate="print"/>
          <a:srcRect/>
          <a:stretch>
            <a:fillRect/>
          </a:stretch>
        </p:blipFill>
        <p:spPr bwMode="auto">
          <a:xfrm>
            <a:off x="0" y="6081713"/>
            <a:ext cx="2895600" cy="776287"/>
          </a:xfrm>
          <a:prstGeom prst="rect">
            <a:avLst/>
          </a:prstGeom>
          <a:noFill/>
          <a:ln w="9525">
            <a:noFill/>
            <a:miter lim="800000"/>
            <a:headEnd/>
            <a:tailEnd/>
          </a:ln>
        </p:spPr>
      </p:pic>
      <p:sp>
        <p:nvSpPr>
          <p:cNvPr id="2" name="Title 1"/>
          <p:cNvSpPr>
            <a:spLocks noGrp="1"/>
          </p:cNvSpPr>
          <p:nvPr>
            <p:ph type="title"/>
          </p:nvPr>
        </p:nvSpPr>
        <p:spPr>
          <a:xfrm>
            <a:off x="548640" y="439785"/>
            <a:ext cx="8183880" cy="888830"/>
          </a:xfrm>
        </p:spPr>
        <p:txBody>
          <a:bodyPr>
            <a:noAutofit/>
          </a:bodyPr>
          <a:lstStyle/>
          <a:p>
            <a:pPr fontAlgn="auto">
              <a:spcAft>
                <a:spcPts val="0"/>
              </a:spcAft>
              <a:defRPr/>
            </a:pPr>
            <a:r>
              <a:rPr lang="en-US" dirty="0" smtClean="0"/>
              <a:t>HWRF RI verification – Western Pacific Basin</a:t>
            </a:r>
            <a:endParaRPr lang="en-US" u="sng" dirty="0"/>
          </a:p>
        </p:txBody>
      </p:sp>
      <p:sp>
        <p:nvSpPr>
          <p:cNvPr id="14" name="TextBox 13"/>
          <p:cNvSpPr txBox="1"/>
          <p:nvPr/>
        </p:nvSpPr>
        <p:spPr>
          <a:xfrm>
            <a:off x="1285569" y="6240604"/>
            <a:ext cx="6443521" cy="369332"/>
          </a:xfrm>
          <a:prstGeom prst="rect">
            <a:avLst/>
          </a:prstGeom>
          <a:noFill/>
        </p:spPr>
        <p:txBody>
          <a:bodyPr wrap="square" rtlCol="0">
            <a:spAutoFit/>
          </a:bodyPr>
          <a:lstStyle/>
          <a:p>
            <a:endParaRPr lang="en-US" dirty="0">
              <a:solidFill>
                <a:prstClr val="black"/>
              </a:solidFill>
              <a:latin typeface="Perpetua"/>
            </a:endParaRPr>
          </a:p>
        </p:txBody>
      </p:sp>
      <p:sp>
        <p:nvSpPr>
          <p:cNvPr id="20" name="Rectangle 19"/>
          <p:cNvSpPr/>
          <p:nvPr/>
        </p:nvSpPr>
        <p:spPr>
          <a:xfrm>
            <a:off x="6446520" y="5466936"/>
            <a:ext cx="2438400" cy="1066800"/>
          </a:xfrm>
          <a:prstGeom prst="rect">
            <a:avLst/>
          </a:prstGeom>
          <a:solidFill>
            <a:schemeClr val="accent4">
              <a:alpha val="21000"/>
            </a:schemeClr>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latin typeface="Perpetua"/>
              </a:rPr>
              <a:t>HWRF’s POD for  RI over W Pac is much higher than AL and EP basins</a:t>
            </a:r>
            <a:endParaRPr lang="en-US" dirty="0">
              <a:solidFill>
                <a:srgbClr val="000000"/>
              </a:solidFill>
              <a:latin typeface="Perpetua"/>
            </a:endParaRPr>
          </a:p>
        </p:txBody>
      </p:sp>
      <p:sp>
        <p:nvSpPr>
          <p:cNvPr id="24" name="Rectangle 23"/>
          <p:cNvSpPr/>
          <p:nvPr/>
        </p:nvSpPr>
        <p:spPr>
          <a:xfrm>
            <a:off x="6446520" y="4013199"/>
            <a:ext cx="2442970" cy="1267612"/>
          </a:xfrm>
          <a:prstGeom prst="rect">
            <a:avLst/>
          </a:prstGeom>
          <a:solidFill>
            <a:schemeClr val="accent4">
              <a:alpha val="21000"/>
            </a:schemeClr>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latin typeface="Perpetua"/>
              </a:rPr>
              <a:t>Difference in HWRF and OBS intensity increment median for RI’s close to OBS error (±5 </a:t>
            </a:r>
            <a:r>
              <a:rPr lang="en-US" dirty="0" err="1" smtClean="0">
                <a:solidFill>
                  <a:srgbClr val="000000"/>
                </a:solidFill>
                <a:latin typeface="Perpetua"/>
              </a:rPr>
              <a:t>kt</a:t>
            </a:r>
            <a:r>
              <a:rPr lang="en-US" dirty="0" smtClean="0">
                <a:solidFill>
                  <a:srgbClr val="000000"/>
                </a:solidFill>
                <a:latin typeface="Perpetua"/>
              </a:rPr>
              <a:t>)</a:t>
            </a:r>
            <a:endParaRPr lang="en-US" dirty="0">
              <a:solidFill>
                <a:srgbClr val="000000"/>
              </a:solidFill>
              <a:latin typeface="Perpetua"/>
            </a:endParaRPr>
          </a:p>
        </p:txBody>
      </p:sp>
      <p:pic>
        <p:nvPicPr>
          <p:cNvPr id="5" name="Picture 4" descr="HWRF_WP_rirw_boxplo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736" y="1367008"/>
            <a:ext cx="6101384" cy="4714705"/>
          </a:xfrm>
          <a:prstGeom prst="rect">
            <a:avLst/>
          </a:prstGeom>
        </p:spPr>
      </p:pic>
      <p:graphicFrame>
        <p:nvGraphicFramePr>
          <p:cNvPr id="10" name="Table 9"/>
          <p:cNvGraphicFramePr>
            <a:graphicFrameLocks noGrp="1"/>
          </p:cNvGraphicFramePr>
          <p:nvPr>
            <p:extLst/>
          </p:nvPr>
        </p:nvGraphicFramePr>
        <p:xfrm>
          <a:off x="6355080" y="1472300"/>
          <a:ext cx="2194560" cy="1658983"/>
        </p:xfrm>
        <a:graphic>
          <a:graphicData uri="http://schemas.openxmlformats.org/drawingml/2006/table">
            <a:tbl>
              <a:tblPr firstRow="1" bandRow="1">
                <a:tableStyleId>{5C22544A-7EE6-4342-B048-85BDC9FD1C3A}</a:tableStyleId>
              </a:tblPr>
              <a:tblGrid>
                <a:gridCol w="731520"/>
                <a:gridCol w="731520"/>
                <a:gridCol w="731520"/>
              </a:tblGrid>
              <a:tr h="653143">
                <a:tc>
                  <a:txBody>
                    <a:bodyPr/>
                    <a:lstStyle/>
                    <a:p>
                      <a:r>
                        <a:rPr lang="en-US" b="1" dirty="0" err="1" smtClean="0"/>
                        <a:t>Fcst</a:t>
                      </a:r>
                      <a:endParaRPr lang="en-US" b="1" dirty="0" smtClean="0"/>
                    </a:p>
                    <a:p>
                      <a:r>
                        <a:rPr lang="en-US" b="1" dirty="0" smtClean="0"/>
                        <a:t>OBS</a:t>
                      </a:r>
                      <a:endParaRPr lang="en-US" b="1" dirty="0"/>
                    </a:p>
                  </a:txBody>
                  <a:tcPr/>
                </a:tc>
                <a:tc>
                  <a:txBody>
                    <a:bodyPr/>
                    <a:lstStyle/>
                    <a:p>
                      <a:r>
                        <a:rPr lang="en-US" b="1" dirty="0" smtClean="0"/>
                        <a:t>Y</a:t>
                      </a:r>
                      <a:endParaRPr lang="en-US" b="1" dirty="0"/>
                    </a:p>
                  </a:txBody>
                  <a:tcPr/>
                </a:tc>
                <a:tc>
                  <a:txBody>
                    <a:bodyPr/>
                    <a:lstStyle/>
                    <a:p>
                      <a:r>
                        <a:rPr lang="en-US" b="1" dirty="0" smtClean="0"/>
                        <a:t>N</a:t>
                      </a:r>
                      <a:endParaRPr lang="en-US" b="1" dirty="0"/>
                    </a:p>
                  </a:txBody>
                  <a:tcPr/>
                </a:tc>
              </a:tr>
              <a:tr h="261257">
                <a:tc>
                  <a:txBody>
                    <a:bodyPr/>
                    <a:lstStyle/>
                    <a:p>
                      <a:r>
                        <a:rPr lang="en-US" b="1" dirty="0" smtClean="0"/>
                        <a:t>Y</a:t>
                      </a:r>
                      <a:endParaRPr lang="en-US" b="1" dirty="0"/>
                    </a:p>
                  </a:txBody>
                  <a:tcPr/>
                </a:tc>
                <a:tc>
                  <a:txBody>
                    <a:bodyPr/>
                    <a:lstStyle/>
                    <a:p>
                      <a:r>
                        <a:rPr lang="en-US" b="1" dirty="0" smtClean="0"/>
                        <a:t>94</a:t>
                      </a:r>
                      <a:endParaRPr lang="en-US" b="1" dirty="0"/>
                    </a:p>
                  </a:txBody>
                  <a:tcPr/>
                </a:tc>
                <a:tc>
                  <a:txBody>
                    <a:bodyPr/>
                    <a:lstStyle/>
                    <a:p>
                      <a:r>
                        <a:rPr lang="en-US" b="1" dirty="0" smtClean="0"/>
                        <a:t>233</a:t>
                      </a:r>
                      <a:endParaRPr lang="en-US" b="1" dirty="0"/>
                    </a:p>
                  </a:txBody>
                  <a:tcPr/>
                </a:tc>
              </a:tr>
              <a:tr h="457200">
                <a:tc>
                  <a:txBody>
                    <a:bodyPr/>
                    <a:lstStyle/>
                    <a:p>
                      <a:r>
                        <a:rPr lang="en-US" b="1" dirty="0" smtClean="0"/>
                        <a:t>N</a:t>
                      </a:r>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71</a:t>
                      </a:r>
                    </a:p>
                    <a:p>
                      <a:endParaRPr lang="en-US" b="1" dirty="0"/>
                    </a:p>
                  </a:txBody>
                  <a:tcPr/>
                </a:tc>
                <a:tc>
                  <a:txBody>
                    <a:bodyPr/>
                    <a:lstStyle/>
                    <a:p>
                      <a:r>
                        <a:rPr lang="en-US" b="1" dirty="0" smtClean="0"/>
                        <a:t>4127</a:t>
                      </a:r>
                      <a:endParaRPr lang="en-US" b="1" dirty="0"/>
                    </a:p>
                  </a:txBody>
                  <a:tcPr/>
                </a:tc>
              </a:tr>
            </a:tbl>
          </a:graphicData>
        </a:graphic>
      </p:graphicFrame>
      <p:graphicFrame>
        <p:nvGraphicFramePr>
          <p:cNvPr id="11" name="Table 10"/>
          <p:cNvGraphicFramePr>
            <a:graphicFrameLocks noGrp="1"/>
          </p:cNvGraphicFramePr>
          <p:nvPr>
            <p:extLst/>
          </p:nvPr>
        </p:nvGraphicFramePr>
        <p:xfrm>
          <a:off x="6360955" y="3131283"/>
          <a:ext cx="2192166" cy="741680"/>
        </p:xfrm>
        <a:graphic>
          <a:graphicData uri="http://schemas.openxmlformats.org/drawingml/2006/table">
            <a:tbl>
              <a:tblPr firstRow="1" bandRow="1">
                <a:tableStyleId>{5C22544A-7EE6-4342-B048-85BDC9FD1C3A}</a:tableStyleId>
              </a:tblPr>
              <a:tblGrid>
                <a:gridCol w="1096083"/>
                <a:gridCol w="1096083"/>
              </a:tblGrid>
              <a:tr h="370840">
                <a:tc>
                  <a:txBody>
                    <a:bodyPr/>
                    <a:lstStyle/>
                    <a:p>
                      <a:r>
                        <a:rPr lang="en-US" dirty="0" smtClean="0"/>
                        <a:t>POD</a:t>
                      </a:r>
                      <a:endParaRPr lang="en-US" dirty="0"/>
                    </a:p>
                  </a:txBody>
                  <a:tcPr/>
                </a:tc>
                <a:tc>
                  <a:txBody>
                    <a:bodyPr/>
                    <a:lstStyle/>
                    <a:p>
                      <a:r>
                        <a:rPr lang="en-US" dirty="0" smtClean="0"/>
                        <a:t>28.7%</a:t>
                      </a:r>
                      <a:endParaRPr lang="en-US" dirty="0"/>
                    </a:p>
                  </a:txBody>
                  <a:tcPr/>
                </a:tc>
              </a:tr>
              <a:tr h="370840">
                <a:tc>
                  <a:txBody>
                    <a:bodyPr/>
                    <a:lstStyle/>
                    <a:p>
                      <a:r>
                        <a:rPr lang="en-US" dirty="0" smtClean="0"/>
                        <a:t>FAR</a:t>
                      </a:r>
                      <a:endParaRPr lang="en-US" dirty="0"/>
                    </a:p>
                  </a:txBody>
                  <a:tcPr/>
                </a:tc>
                <a:tc>
                  <a:txBody>
                    <a:bodyPr/>
                    <a:lstStyle/>
                    <a:p>
                      <a:r>
                        <a:rPr lang="en-US" dirty="0" smtClean="0"/>
                        <a:t>43%</a:t>
                      </a:r>
                      <a:endParaRPr lang="en-US" dirty="0"/>
                    </a:p>
                  </a:txBody>
                  <a:tcPr/>
                </a:tc>
              </a:tr>
            </a:tbl>
          </a:graphicData>
        </a:graphic>
      </p:graphicFrame>
      <p:cxnSp>
        <p:nvCxnSpPr>
          <p:cNvPr id="8" name="Straight Arrow Connector 7"/>
          <p:cNvCxnSpPr>
            <a:stCxn id="24" idx="1"/>
          </p:cNvCxnSpPr>
          <p:nvPr/>
        </p:nvCxnSpPr>
        <p:spPr>
          <a:xfrm flipH="1" flipV="1">
            <a:off x="713678" y="3610719"/>
            <a:ext cx="5732842" cy="1036286"/>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24" idx="1"/>
          </p:cNvCxnSpPr>
          <p:nvPr/>
        </p:nvCxnSpPr>
        <p:spPr>
          <a:xfrm flipH="1" flipV="1">
            <a:off x="1374880" y="3610719"/>
            <a:ext cx="5071640" cy="1036286"/>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7583418"/>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50415"/>
            <a:ext cx="9144000" cy="954107"/>
          </a:xfrm>
          <a:prstGeom prst="rect">
            <a:avLst/>
          </a:prstGeom>
        </p:spPr>
        <p:txBody>
          <a:bodyPr wrap="square">
            <a:spAutoFit/>
          </a:bodyPr>
          <a:lstStyle/>
          <a:p>
            <a:pPr algn="ctr"/>
            <a:r>
              <a:rPr lang="en-US" sz="2800" b="1" dirty="0" smtClean="0">
                <a:solidFill>
                  <a:srgbClr val="000099"/>
                </a:solidFill>
                <a:effectLst>
                  <a:outerShdw blurRad="38100" dist="38100" dir="2700000" algn="tl">
                    <a:srgbClr val="C0C0C0"/>
                  </a:outerShdw>
                </a:effectLst>
                <a:latin typeface="Calibri" pitchFamily="34" charset="0"/>
              </a:rPr>
              <a:t>HWRF as a unique global tropical cyclone model</a:t>
            </a:r>
          </a:p>
          <a:p>
            <a:pPr algn="ctr"/>
            <a:r>
              <a:rPr lang="en-US" sz="1400" b="1" i="1" dirty="0" smtClean="0">
                <a:solidFill>
                  <a:srgbClr val="002060"/>
                </a:solidFill>
                <a:effectLst>
                  <a:outerShdw blurRad="38100" dist="38100" dir="2700000" algn="tl">
                    <a:srgbClr val="C0C0C0"/>
                  </a:outerShdw>
                </a:effectLst>
                <a:latin typeface="Calibri" pitchFamily="34" charset="0"/>
              </a:rPr>
              <a:t>Run </a:t>
            </a:r>
            <a:r>
              <a:rPr lang="en-US" sz="1400" b="1" i="1" dirty="0">
                <a:solidFill>
                  <a:srgbClr val="002060"/>
                </a:solidFill>
                <a:effectLst>
                  <a:outerShdw blurRad="38100" dist="38100" dir="2700000" algn="tl">
                    <a:srgbClr val="C0C0C0"/>
                  </a:outerShdw>
                </a:effectLst>
                <a:latin typeface="Calibri" pitchFamily="34" charset="0"/>
              </a:rPr>
              <a:t>in real-time for all global tropical cyclones in support of NHC, JTWC and other international operational agencies across the Asia Pacific and North Indian Ocean regions</a:t>
            </a:r>
          </a:p>
        </p:txBody>
      </p:sp>
      <p:pic>
        <p:nvPicPr>
          <p:cNvPr id="8" name="Picture 41" descr="http://www.usno.navy.mil/NOOC/nmfc-ph/RSS/jtwc/images/jtwc_logo_100.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5076" y="1636712"/>
            <a:ext cx="952500" cy="11715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6" descr="https://encrypted-tbn1.gstatic.com/images?q=tbn:ANd9GcQTiC-OyCAhmySAXFUJzh2Z0VWIvKsQjto3dpsNK2CdQts5T3csC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2" y="1720372"/>
            <a:ext cx="1144587" cy="11445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8" descr="http://navy.mnd.gov.tw/UserFiles/Image/cnmoo/worldW/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0489" y="1778198"/>
            <a:ext cx="1190625" cy="8886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0" descr="tc.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256" r="37372"/>
          <a:stretch/>
        </p:blipFill>
        <p:spPr bwMode="auto">
          <a:xfrm>
            <a:off x="6217627" y="3477420"/>
            <a:ext cx="1612860" cy="7540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2" descr="http://amssdelhi.gov.in/forecast/NCR/images/IMD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2483" y="3086100"/>
            <a:ext cx="1199864" cy="12515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4" descr="http://www.imh.ac.vn/logo2011_vie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0487" y="3322380"/>
            <a:ext cx="1338424" cy="9161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6" descr="http://old.sti.org.cn/images/stilogo.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82485" y="4576805"/>
            <a:ext cx="1031875" cy="9544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21325" y="4505370"/>
            <a:ext cx="1099789" cy="1025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http://www.esrl.noaa.gov/gmd/ccgg/globalview/images/cma_log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25119" y="4553790"/>
            <a:ext cx="997879" cy="10005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39641" y="5624931"/>
            <a:ext cx="4404361" cy="584775"/>
          </a:xfrm>
          <a:prstGeom prst="rect">
            <a:avLst/>
          </a:prstGeom>
          <a:noFill/>
        </p:spPr>
        <p:txBody>
          <a:bodyPr wrap="square" rtlCol="0">
            <a:spAutoFit/>
          </a:bodyPr>
          <a:lstStyle/>
          <a:p>
            <a:pPr algn="ctr"/>
            <a:r>
              <a:rPr lang="en-US" sz="1600" b="1" i="1" dirty="0"/>
              <a:t>International partnerships for accelerated model development &amp; research</a:t>
            </a:r>
          </a:p>
        </p:txBody>
      </p:sp>
      <p:sp>
        <p:nvSpPr>
          <p:cNvPr id="4" name="Slide Number Placeholder 3"/>
          <p:cNvSpPr>
            <a:spLocks noGrp="1"/>
          </p:cNvSpPr>
          <p:nvPr>
            <p:ph type="sldNum" sz="quarter" idx="12"/>
          </p:nvPr>
        </p:nvSpPr>
        <p:spPr/>
        <p:txBody>
          <a:bodyPr/>
          <a:lstStyle/>
          <a:p>
            <a:pPr>
              <a:defRPr/>
            </a:pPr>
            <a:fld id="{9746E004-F12B-4F5D-8BC2-F72E133A53DC}" type="slidenum">
              <a:rPr lang="en-US" smtClean="0"/>
              <a:pPr>
                <a:defRPr/>
              </a:pPr>
              <a:t>21</a:t>
            </a:fld>
            <a:endParaRPr lang="en-US" dirty="0"/>
          </a:p>
        </p:txBody>
      </p:sp>
      <p:pic>
        <p:nvPicPr>
          <p:cNvPr id="1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7540" y="1536582"/>
            <a:ext cx="3970656" cy="3881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7540" y="5519560"/>
            <a:ext cx="3970655" cy="1200329"/>
          </a:xfrm>
          <a:prstGeom prst="rect">
            <a:avLst/>
          </a:prstGeom>
          <a:noFill/>
        </p:spPr>
        <p:txBody>
          <a:bodyPr wrap="square" rtlCol="0">
            <a:spAutoFit/>
          </a:bodyPr>
          <a:lstStyle/>
          <a:p>
            <a:pPr algn="ctr"/>
            <a:r>
              <a:rPr lang="en-US" b="1" i="1" dirty="0" smtClean="0"/>
              <a:t>Continue the community modeling approach for accelerated transition of research to operations</a:t>
            </a:r>
            <a:endParaRPr lang="en-US" b="1" i="1" dirty="0"/>
          </a:p>
        </p:txBody>
      </p:sp>
    </p:spTree>
    <p:extLst>
      <p:ext uri="{BB962C8B-B14F-4D97-AF65-F5344CB8AC3E}">
        <p14:creationId xmlns:p14="http://schemas.microsoft.com/office/powerpoint/2010/main" val="8393919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AA51038-482A-4A2F-8234-A72E8F7D54EC}" type="slidenum">
              <a:rPr lang="en-US" smtClean="0"/>
              <a:pPr/>
              <a:t>22</a:t>
            </a:fld>
            <a:endParaRPr lang="en-US" dirty="0"/>
          </a:p>
        </p:txBody>
      </p:sp>
      <p:sp>
        <p:nvSpPr>
          <p:cNvPr id="169985" name="Title 3"/>
          <p:cNvSpPr>
            <a:spLocks noGrp="1"/>
          </p:cNvSpPr>
          <p:nvPr>
            <p:ph type="ctrTitle" idx="4294967295"/>
          </p:nvPr>
        </p:nvSpPr>
        <p:spPr>
          <a:xfrm>
            <a:off x="1371600" y="1905000"/>
            <a:ext cx="7772400" cy="1470025"/>
          </a:xfrm>
        </p:spPr>
        <p:txBody>
          <a:bodyPr lIns="82945" tIns="41473" rIns="82945" bIns="41473">
            <a:normAutofit/>
          </a:bodyPr>
          <a:lstStyle/>
          <a:p>
            <a:r>
              <a:rPr lang="en-US" sz="4000" b="1" dirty="0" smtClean="0">
                <a:solidFill>
                  <a:srgbClr val="006600"/>
                </a:solidFill>
                <a:effectLst>
                  <a:outerShdw blurRad="38100" dist="38100" dir="2700000" algn="tl">
                    <a:srgbClr val="000000">
                      <a:alpha val="43137"/>
                    </a:srgbClr>
                  </a:outerShdw>
                </a:effectLst>
              </a:rPr>
              <a:t>Thanks for your attention</a:t>
            </a:r>
          </a:p>
        </p:txBody>
      </p:sp>
      <p:sp>
        <p:nvSpPr>
          <p:cNvPr id="169986" name="Subtitle 4"/>
          <p:cNvSpPr>
            <a:spLocks noGrp="1"/>
          </p:cNvSpPr>
          <p:nvPr>
            <p:ph type="subTitle" idx="4294967295"/>
          </p:nvPr>
        </p:nvSpPr>
        <p:spPr>
          <a:xfrm>
            <a:off x="2743200" y="3276600"/>
            <a:ext cx="6400800" cy="1752600"/>
          </a:xfrm>
        </p:spPr>
        <p:txBody>
          <a:bodyPr lIns="82945" tIns="41473" rIns="82945" bIns="41473"/>
          <a:lstStyle/>
          <a:p>
            <a:pPr marL="0" indent="0" algn="ctr">
              <a:buNone/>
            </a:pPr>
            <a:endParaRPr lang="en-US" dirty="0" smtClean="0"/>
          </a:p>
          <a:p>
            <a:pPr marL="0" indent="0" algn="ctr">
              <a:buNone/>
            </a:pPr>
            <a:r>
              <a:rPr lang="en-US" dirty="0" smtClean="0"/>
              <a:t>Questions?</a:t>
            </a:r>
          </a:p>
          <a:p>
            <a:pPr marL="0" indent="0" algn="ctr">
              <a:buNone/>
            </a:pPr>
            <a:endParaRPr lang="en-US" dirty="0" smtClean="0"/>
          </a:p>
        </p:txBody>
      </p:sp>
      <p:sp>
        <p:nvSpPr>
          <p:cNvPr id="169987" name="Rectangle 4"/>
          <p:cNvSpPr>
            <a:spLocks noChangeArrowheads="1"/>
          </p:cNvSpPr>
          <p:nvPr/>
        </p:nvSpPr>
        <p:spPr bwMode="auto">
          <a:xfrm>
            <a:off x="2069852" y="381002"/>
            <a:ext cx="5686921" cy="1877427"/>
          </a:xfrm>
          <a:prstGeom prst="rect">
            <a:avLst/>
          </a:prstGeom>
          <a:noFill/>
          <a:ln w="9525">
            <a:noFill/>
            <a:miter lim="800000"/>
            <a:headEnd/>
            <a:tailEnd/>
          </a:ln>
        </p:spPr>
        <p:txBody>
          <a:bodyPr wrap="none" lIns="91430" tIns="45715" rIns="91430" bIns="45715">
            <a:spAutoFit/>
          </a:bodyPr>
          <a:lstStyle/>
          <a:p>
            <a:pPr algn="ctr"/>
            <a:r>
              <a:rPr lang="en-US" altLang="en-US" sz="2400" b="1" dirty="0">
                <a:solidFill>
                  <a:srgbClr val="000099"/>
                </a:solidFill>
                <a:effectLst>
                  <a:outerShdw blurRad="38100" dist="38100" dir="2700000" algn="tl">
                    <a:srgbClr val="C0C0C0"/>
                  </a:outerShdw>
                </a:effectLst>
                <a:latin typeface="Calibri" pitchFamily="34" charset="0"/>
                <a:sym typeface="Arial"/>
              </a:rPr>
              <a:t>Real-time and pre-implementation T&amp;E </a:t>
            </a:r>
          </a:p>
          <a:p>
            <a:pPr algn="ctr"/>
            <a:r>
              <a:rPr lang="en-US" altLang="en-US" sz="2400" b="1" dirty="0">
                <a:solidFill>
                  <a:srgbClr val="000099"/>
                </a:solidFill>
                <a:effectLst>
                  <a:outerShdw blurRad="38100" dist="38100" dir="2700000" algn="tl">
                    <a:srgbClr val="C0C0C0"/>
                  </a:outerShdw>
                </a:effectLst>
                <a:latin typeface="Calibri" pitchFamily="34" charset="0"/>
                <a:sym typeface="Arial"/>
              </a:rPr>
              <a:t>HWRF products:  </a:t>
            </a:r>
          </a:p>
          <a:p>
            <a:pPr algn="ctr"/>
            <a:endParaRPr lang="en-US" sz="2800" b="1" dirty="0">
              <a:solidFill>
                <a:srgbClr val="000099"/>
              </a:solidFill>
              <a:latin typeface="+mj-lt"/>
            </a:endParaRPr>
          </a:p>
          <a:p>
            <a:pPr algn="ctr"/>
            <a:r>
              <a:rPr lang="en-US" b="1" dirty="0">
                <a:solidFill>
                  <a:schemeClr val="tx2">
                    <a:lumMod val="50000"/>
                  </a:schemeClr>
                </a:solidFill>
                <a:latin typeface="+mj-lt"/>
              </a:rPr>
              <a:t>http://www.emc.ncep.noaa.gov/gc_wmb/vxt/index.html</a:t>
            </a:r>
          </a:p>
          <a:p>
            <a:pPr algn="ctr"/>
            <a:endParaRPr lang="en-US" b="1" dirty="0">
              <a:latin typeface="+mj-lt"/>
            </a:endParaRPr>
          </a:p>
        </p:txBody>
      </p:sp>
      <p:pic>
        <p:nvPicPr>
          <p:cNvPr id="169988" name="Picture 9"/>
          <p:cNvPicPr>
            <a:picLocks noChangeAspect="1" noChangeArrowheads="1"/>
          </p:cNvPicPr>
          <p:nvPr/>
        </p:nvPicPr>
        <p:blipFill>
          <a:blip r:embed="rId3" cstate="print"/>
          <a:srcRect/>
          <a:stretch>
            <a:fillRect/>
          </a:stretch>
        </p:blipFill>
        <p:spPr bwMode="auto">
          <a:xfrm>
            <a:off x="5372100" y="5661026"/>
            <a:ext cx="3771900" cy="1196975"/>
          </a:xfrm>
          <a:prstGeom prst="rect">
            <a:avLst/>
          </a:prstGeom>
          <a:noFill/>
          <a:ln w="9525" algn="ctr">
            <a:noFill/>
            <a:miter lim="800000"/>
            <a:headEnd/>
            <a:tailEnd/>
          </a:ln>
        </p:spPr>
      </p:pic>
      <p:sp>
        <p:nvSpPr>
          <p:cNvPr id="169989" name="Text Box 6"/>
          <p:cNvSpPr txBox="1">
            <a:spLocks noChangeArrowheads="1"/>
          </p:cNvSpPr>
          <p:nvPr/>
        </p:nvSpPr>
        <p:spPr bwMode="auto">
          <a:xfrm>
            <a:off x="0" y="4114800"/>
            <a:ext cx="4800600" cy="1892816"/>
          </a:xfrm>
          <a:prstGeom prst="rect">
            <a:avLst/>
          </a:prstGeom>
          <a:noFill/>
          <a:ln w="9525">
            <a:noFill/>
            <a:miter lim="800000"/>
            <a:headEnd/>
            <a:tailEnd/>
          </a:ln>
        </p:spPr>
        <p:txBody>
          <a:bodyPr wrap="square" lIns="91430" tIns="45715" rIns="91430" bIns="45715">
            <a:spAutoFit/>
          </a:bodyPr>
          <a:lstStyle/>
          <a:p>
            <a:pPr>
              <a:spcBef>
                <a:spcPct val="50000"/>
              </a:spcBef>
            </a:pPr>
            <a:r>
              <a:rPr lang="en-US" dirty="0">
                <a:solidFill>
                  <a:srgbClr val="000099"/>
                </a:solidFill>
              </a:rPr>
              <a:t>Acknowledgements:</a:t>
            </a:r>
          </a:p>
          <a:p>
            <a:pPr>
              <a:spcBef>
                <a:spcPct val="50000"/>
              </a:spcBef>
            </a:pPr>
            <a:r>
              <a:rPr lang="en-US" i="1" dirty="0"/>
              <a:t>HWRF team at EMC</a:t>
            </a:r>
          </a:p>
          <a:p>
            <a:pPr>
              <a:spcBef>
                <a:spcPct val="50000"/>
              </a:spcBef>
            </a:pPr>
            <a:r>
              <a:rPr lang="en-US" i="1" dirty="0"/>
              <a:t>EMC and HFIP Management</a:t>
            </a:r>
          </a:p>
          <a:p>
            <a:pPr>
              <a:spcBef>
                <a:spcPct val="50000"/>
              </a:spcBef>
            </a:pPr>
            <a:r>
              <a:rPr lang="en-US" i="1" dirty="0" smtClean="0"/>
              <a:t>Collaborations </a:t>
            </a:r>
            <a:r>
              <a:rPr lang="en-US" i="1" dirty="0"/>
              <a:t>with </a:t>
            </a:r>
            <a:r>
              <a:rPr lang="en-US" i="1" dirty="0" smtClean="0"/>
              <a:t>various national and international agencies</a:t>
            </a:r>
          </a:p>
        </p:txBody>
      </p:sp>
      <p:pic>
        <p:nvPicPr>
          <p:cNvPr id="8" name="Picture 7" descr="HFIP"/>
          <p:cNvPicPr>
            <a:picLocks noChangeAspect="1" noChangeArrowheads="1"/>
          </p:cNvPicPr>
          <p:nvPr/>
        </p:nvPicPr>
        <p:blipFill>
          <a:blip r:embed="rId4" cstate="print"/>
          <a:srcRect/>
          <a:stretch>
            <a:fillRect/>
          </a:stretch>
        </p:blipFill>
        <p:spPr bwMode="auto">
          <a:xfrm>
            <a:off x="0" y="6204173"/>
            <a:ext cx="4287838" cy="476319"/>
          </a:xfrm>
          <a:prstGeom prst="rect">
            <a:avLst/>
          </a:prstGeom>
          <a:noFill/>
          <a:ln w="9525">
            <a:noFill/>
            <a:miter lim="800000"/>
            <a:headEnd/>
            <a:tailEnd/>
          </a:ln>
        </p:spPr>
      </p:pic>
      <p:pic>
        <p:nvPicPr>
          <p:cNvPr id="5122" name="Picture 2" descr="HIWPP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5800724"/>
            <a:ext cx="990600" cy="1028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3293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135380" y="0"/>
            <a:ext cx="6789420" cy="596634"/>
          </a:xfrm>
        </p:spPr>
        <p:txBody>
          <a:bodyPr>
            <a:normAutofit/>
          </a:bodyPr>
          <a:lstStyle/>
          <a:p>
            <a:pPr algn="ctr" eaLnBrk="1" hangingPunct="1">
              <a:defRPr/>
            </a:pPr>
            <a:r>
              <a:rPr lang="en-US" sz="2800" b="1" dirty="0">
                <a:solidFill>
                  <a:srgbClr val="000099"/>
                </a:solidFill>
                <a:effectLst>
                  <a:outerShdw blurRad="38100" dist="38100" dir="2700000" algn="tl">
                    <a:srgbClr val="C0C0C0"/>
                  </a:outerShdw>
                </a:effectLst>
                <a:latin typeface="Calibri" pitchFamily="34" charset="0"/>
                <a:ea typeface="+mn-ea"/>
                <a:cs typeface="+mn-cs"/>
              </a:rPr>
              <a:t>Highlights of 2014 HWRF</a:t>
            </a:r>
          </a:p>
        </p:txBody>
      </p:sp>
      <p:sp>
        <p:nvSpPr>
          <p:cNvPr id="72707" name="Rectangle 3"/>
          <p:cNvSpPr>
            <a:spLocks noGrp="1" noChangeArrowheads="1"/>
          </p:cNvSpPr>
          <p:nvPr>
            <p:ph idx="1"/>
          </p:nvPr>
        </p:nvSpPr>
        <p:spPr>
          <a:xfrm>
            <a:off x="76200" y="844034"/>
            <a:ext cx="8995611" cy="2348552"/>
          </a:xfrm>
        </p:spPr>
        <p:txBody>
          <a:bodyPr>
            <a:noAutofit/>
          </a:bodyPr>
          <a:lstStyle/>
          <a:p>
            <a:pPr marL="285750" indent="-285750">
              <a:buFont typeface="Arial" pitchFamily="34" charset="0"/>
              <a:buChar char="•"/>
            </a:pPr>
            <a:r>
              <a:rPr lang="en-CA" sz="1600" b="1" dirty="0">
                <a:solidFill>
                  <a:srgbClr val="000099"/>
                </a:solidFill>
              </a:rPr>
              <a:t>2014 operational HWRF upgrades </a:t>
            </a:r>
            <a:r>
              <a:rPr lang="en-CA" sz="1600" b="1" dirty="0" smtClean="0">
                <a:solidFill>
                  <a:srgbClr val="000099"/>
                </a:solidFill>
              </a:rPr>
              <a:t>included: </a:t>
            </a:r>
            <a:endParaRPr lang="en-CA" sz="1600" b="1" dirty="0">
              <a:solidFill>
                <a:srgbClr val="000099"/>
              </a:solidFill>
            </a:endParaRPr>
          </a:p>
          <a:p>
            <a:pPr marL="742950" lvl="1" indent="-285750">
              <a:buFont typeface="Arial" pitchFamily="34" charset="0"/>
              <a:buChar char="•"/>
            </a:pPr>
            <a:r>
              <a:rPr lang="en-CA" sz="1400" dirty="0"/>
              <a:t>Increased vertical resolution (from 43 to 61 levels); Increased model top (from 50 </a:t>
            </a:r>
            <a:r>
              <a:rPr lang="en-CA" sz="1400" dirty="0" err="1"/>
              <a:t>hPa</a:t>
            </a:r>
            <a:r>
              <a:rPr lang="en-CA" sz="1400" dirty="0"/>
              <a:t> to 2 </a:t>
            </a:r>
            <a:r>
              <a:rPr lang="en-CA" sz="1400" dirty="0" err="1"/>
              <a:t>hPa</a:t>
            </a:r>
            <a:r>
              <a:rPr lang="en-CA" sz="1400" dirty="0"/>
              <a:t>); Increased nest domain size (20% for 9km; 10% for 3km), coupled to higher resolution (1/12 deg.) MPIPOM-TC with uniform trans-Atlantic basin and 3D ocean for Eastern Pacific basin</a:t>
            </a:r>
          </a:p>
          <a:p>
            <a:pPr marL="742950" lvl="1" indent="-285750">
              <a:buFont typeface="Arial" pitchFamily="34" charset="0"/>
              <a:buChar char="•"/>
            </a:pPr>
            <a:r>
              <a:rPr lang="en-CA" sz="1400" dirty="0"/>
              <a:t>Revised and more advanced vortex initialization including cycling of Invests; Further advancements to one-way hybrid GSI including assimilation of TDR/</a:t>
            </a:r>
            <a:r>
              <a:rPr lang="en-CA" sz="1400" dirty="0" err="1"/>
              <a:t>Dropsonde</a:t>
            </a:r>
            <a:r>
              <a:rPr lang="en-CA" sz="1400" dirty="0"/>
              <a:t>/Satellite data in the hurricane core and environment</a:t>
            </a:r>
          </a:p>
          <a:p>
            <a:pPr marL="742950" lvl="1" indent="-285750">
              <a:buFont typeface="Arial" pitchFamily="34" charset="0"/>
              <a:buChar char="•"/>
            </a:pPr>
            <a:r>
              <a:rPr lang="en-CA" sz="1400" dirty="0"/>
              <a:t>Improved nest tracking, advanced diagnostic products and several product enhancements</a:t>
            </a:r>
          </a:p>
          <a:p>
            <a:pPr marL="742950" lvl="1" indent="-285750">
              <a:buFont typeface="Arial" pitchFamily="34" charset="0"/>
              <a:buChar char="•"/>
            </a:pPr>
            <a:r>
              <a:rPr lang="en-CA" sz="1400" b="1" i="1" dirty="0"/>
              <a:t>No major physics upgrades compared to 2013 version due to negative impact on intensity forecasts</a:t>
            </a:r>
          </a:p>
        </p:txBody>
      </p:sp>
      <p:sp>
        <p:nvSpPr>
          <p:cNvPr id="3" name="Slide Number Placeholder 2"/>
          <p:cNvSpPr>
            <a:spLocks noGrp="1"/>
          </p:cNvSpPr>
          <p:nvPr>
            <p:ph type="sldNum" sz="quarter" idx="12"/>
          </p:nvPr>
        </p:nvSpPr>
        <p:spPr/>
        <p:txBody>
          <a:bodyPr/>
          <a:lstStyle/>
          <a:p>
            <a:pPr>
              <a:defRPr/>
            </a:pPr>
            <a:fld id="{9746E004-F12B-4F5D-8BC2-F72E133A53DC}" type="slidenum">
              <a:rPr lang="en-US"/>
              <a:pPr>
                <a:defRPr/>
              </a:pPr>
              <a:t>3</a:t>
            </a:fld>
            <a:endParaRPr lang="en-US" dirty="0"/>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3651586"/>
            <a:ext cx="4572002" cy="3069889"/>
          </a:xfrm>
          <a:prstGeom prst="rect">
            <a:avLst/>
          </a:prstGeom>
          <a:noFill/>
          <a:ln>
            <a:noFill/>
          </a:ln>
        </p:spPr>
      </p:pic>
      <p:pic>
        <p:nvPicPr>
          <p:cNvPr id="6" name="Picture 5"/>
          <p:cNvPicPr/>
          <p:nvPr/>
        </p:nvPicPr>
        <p:blipFill rotWithShape="1">
          <a:blip r:embed="rId4" cstate="print">
            <a:extLst>
              <a:ext uri="{28A0092B-C50C-407E-A947-70E740481C1C}">
                <a14:useLocalDpi xmlns:a14="http://schemas.microsoft.com/office/drawing/2010/main" val="0"/>
              </a:ext>
            </a:extLst>
          </a:blip>
          <a:srcRect b="5227"/>
          <a:stretch/>
        </p:blipFill>
        <p:spPr bwMode="auto">
          <a:xfrm>
            <a:off x="4572000" y="3715751"/>
            <a:ext cx="4572000" cy="3005723"/>
          </a:xfrm>
          <a:prstGeom prst="rect">
            <a:avLst/>
          </a:prstGeom>
          <a:noFill/>
        </p:spPr>
      </p:pic>
      <p:sp>
        <p:nvSpPr>
          <p:cNvPr id="7" name="TextBox 6"/>
          <p:cNvSpPr txBox="1"/>
          <p:nvPr/>
        </p:nvSpPr>
        <p:spPr>
          <a:xfrm>
            <a:off x="995003" y="3737112"/>
            <a:ext cx="2701381" cy="215444"/>
          </a:xfrm>
          <a:prstGeom prst="rect">
            <a:avLst/>
          </a:prstGeom>
          <a:noFill/>
        </p:spPr>
        <p:txBody>
          <a:bodyPr wrap="none" rtlCol="0">
            <a:spAutoFit/>
          </a:bodyPr>
          <a:lstStyle/>
          <a:p>
            <a:r>
              <a:rPr lang="en-US" sz="800" b="1" dirty="0"/>
              <a:t>HWRF Track Forecast Improvements Atlantic Basin</a:t>
            </a:r>
          </a:p>
        </p:txBody>
      </p:sp>
      <p:sp>
        <p:nvSpPr>
          <p:cNvPr id="8" name="TextBox 7"/>
          <p:cNvSpPr txBox="1"/>
          <p:nvPr/>
        </p:nvSpPr>
        <p:spPr>
          <a:xfrm>
            <a:off x="312821" y="3257448"/>
            <a:ext cx="8758990" cy="469359"/>
          </a:xfrm>
          <a:prstGeom prst="rect">
            <a:avLst/>
          </a:prstGeom>
          <a:noFill/>
        </p:spPr>
        <p:txBody>
          <a:bodyPr wrap="square" lIns="0" rIns="0" rtlCol="0">
            <a:spAutoFit/>
          </a:bodyPr>
          <a:lstStyle/>
          <a:p>
            <a:pPr algn="ctr"/>
            <a:r>
              <a:rPr lang="en-US" sz="1400" b="1" dirty="0">
                <a:solidFill>
                  <a:srgbClr val="FF0000"/>
                </a:solidFill>
              </a:rPr>
              <a:t>Significant Improvements in Track and Intensity Forecasts </a:t>
            </a:r>
          </a:p>
          <a:p>
            <a:pPr algn="ctr"/>
            <a:r>
              <a:rPr lang="en-US" sz="1050" b="1" dirty="0">
                <a:solidFill>
                  <a:srgbClr val="FF0000"/>
                </a:solidFill>
              </a:rPr>
              <a:t>Demonstrated Through Systematic Multi-Season Pre-Implementation Tests Each Year Since 2012</a:t>
            </a:r>
          </a:p>
        </p:txBody>
      </p:sp>
    </p:spTree>
    <p:extLst>
      <p:ext uri="{BB962C8B-B14F-4D97-AF65-F5344CB8AC3E}">
        <p14:creationId xmlns:p14="http://schemas.microsoft.com/office/powerpoint/2010/main" val="29916414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6200" y="852531"/>
            <a:ext cx="8991602" cy="5776870"/>
            <a:chOff x="-1" y="1531567"/>
            <a:chExt cx="9144003" cy="5097834"/>
          </a:xfrm>
        </p:grpSpPr>
        <p:pic>
          <p:nvPicPr>
            <p:cNvPr id="16" name="Picture 15"/>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 y="1533495"/>
              <a:ext cx="4494509" cy="2540665"/>
            </a:xfrm>
            <a:prstGeom prst="rect">
              <a:avLst/>
            </a:prstGeom>
          </p:spPr>
        </p:pic>
        <p:pic>
          <p:nvPicPr>
            <p:cNvPr id="18" name="Shape 207"/>
            <p:cNvPicPr preferRelativeResize="0"/>
            <p:nvPr/>
          </p:nvPicPr>
          <p:blipFill>
            <a:blip r:embed="rId4" cstate="print">
              <a:alphaModFix/>
            </a:blip>
            <a:stretch>
              <a:fillRect/>
            </a:stretch>
          </p:blipFill>
          <p:spPr>
            <a:xfrm>
              <a:off x="24685" y="4122101"/>
              <a:ext cx="4469823" cy="2507299"/>
            </a:xfrm>
            <a:prstGeom prst="rect">
              <a:avLst/>
            </a:prstGeom>
            <a:noFill/>
            <a:ln>
              <a:noFill/>
            </a:ln>
          </p:spPr>
        </p:pic>
        <p:sp>
          <p:nvSpPr>
            <p:cNvPr id="8" name="Rectangle 7"/>
            <p:cNvSpPr/>
            <p:nvPr/>
          </p:nvSpPr>
          <p:spPr>
            <a:xfrm>
              <a:off x="352058" y="2614048"/>
              <a:ext cx="1794915" cy="307777"/>
            </a:xfrm>
            <a:prstGeom prst="rect">
              <a:avLst/>
            </a:prstGeom>
          </p:spPr>
          <p:txBody>
            <a:bodyPr wrap="none">
              <a:spAutoFit/>
            </a:bodyPr>
            <a:lstStyle/>
            <a:p>
              <a:pPr algn="ctr"/>
              <a:r>
                <a:rPr lang="en-US" sz="1400" b="1" dirty="0">
                  <a:solidFill>
                    <a:schemeClr val="dk1"/>
                  </a:solidFill>
                </a:rPr>
                <a:t>NATL: Track errors</a:t>
              </a:r>
            </a:p>
          </p:txBody>
        </p:sp>
        <p:sp>
          <p:nvSpPr>
            <p:cNvPr id="28" name="Rectangle 27"/>
            <p:cNvSpPr/>
            <p:nvPr/>
          </p:nvSpPr>
          <p:spPr>
            <a:xfrm>
              <a:off x="1704684" y="5723595"/>
              <a:ext cx="2061270" cy="307777"/>
            </a:xfrm>
            <a:prstGeom prst="rect">
              <a:avLst/>
            </a:prstGeom>
          </p:spPr>
          <p:txBody>
            <a:bodyPr wrap="none">
              <a:spAutoFit/>
            </a:bodyPr>
            <a:lstStyle/>
            <a:p>
              <a:pPr algn="ctr"/>
              <a:r>
                <a:rPr lang="en-US" sz="1400" b="1" dirty="0">
                  <a:solidFill>
                    <a:schemeClr val="dk1"/>
                  </a:solidFill>
                </a:rPr>
                <a:t>NATL: Intensity errors</a:t>
              </a:r>
            </a:p>
          </p:txBody>
        </p:sp>
        <p:pic>
          <p:nvPicPr>
            <p:cNvPr id="15" name="Shape 364"/>
            <p:cNvPicPr preferRelativeResize="0"/>
            <p:nvPr/>
          </p:nvPicPr>
          <p:blipFill>
            <a:blip r:embed="rId5" cstate="print">
              <a:alphaModFix/>
            </a:blip>
            <a:stretch>
              <a:fillRect/>
            </a:stretch>
          </p:blipFill>
          <p:spPr>
            <a:xfrm>
              <a:off x="4572000" y="1531567"/>
              <a:ext cx="4477342" cy="2542593"/>
            </a:xfrm>
            <a:prstGeom prst="rect">
              <a:avLst/>
            </a:prstGeom>
            <a:noFill/>
            <a:ln>
              <a:noFill/>
            </a:ln>
          </p:spPr>
        </p:pic>
        <p:pic>
          <p:nvPicPr>
            <p:cNvPr id="17" name="Shape 365"/>
            <p:cNvPicPr preferRelativeResize="0"/>
            <p:nvPr/>
          </p:nvPicPr>
          <p:blipFill>
            <a:blip r:embed="rId6" cstate="print">
              <a:alphaModFix/>
            </a:blip>
            <a:stretch>
              <a:fillRect/>
            </a:stretch>
          </p:blipFill>
          <p:spPr>
            <a:xfrm>
              <a:off x="4572001" y="4120174"/>
              <a:ext cx="4572001" cy="2509227"/>
            </a:xfrm>
            <a:prstGeom prst="rect">
              <a:avLst/>
            </a:prstGeom>
            <a:noFill/>
            <a:ln>
              <a:noFill/>
            </a:ln>
          </p:spPr>
        </p:pic>
        <p:sp>
          <p:nvSpPr>
            <p:cNvPr id="19" name="Rectangle 18"/>
            <p:cNvSpPr/>
            <p:nvPr/>
          </p:nvSpPr>
          <p:spPr>
            <a:xfrm>
              <a:off x="5460822" y="2766448"/>
              <a:ext cx="1743362" cy="307777"/>
            </a:xfrm>
            <a:prstGeom prst="rect">
              <a:avLst/>
            </a:prstGeom>
          </p:spPr>
          <p:txBody>
            <a:bodyPr wrap="none">
              <a:spAutoFit/>
            </a:bodyPr>
            <a:lstStyle/>
            <a:p>
              <a:pPr algn="ctr"/>
              <a:r>
                <a:rPr lang="en-US" sz="1400" b="1" dirty="0">
                  <a:solidFill>
                    <a:schemeClr val="dk1"/>
                  </a:solidFill>
                </a:rPr>
                <a:t>EPAC: Track errors</a:t>
              </a:r>
            </a:p>
          </p:txBody>
        </p:sp>
        <p:sp>
          <p:nvSpPr>
            <p:cNvPr id="20" name="Rectangle 19"/>
            <p:cNvSpPr/>
            <p:nvPr/>
          </p:nvSpPr>
          <p:spPr>
            <a:xfrm>
              <a:off x="6776453" y="5875995"/>
              <a:ext cx="2083712" cy="307777"/>
            </a:xfrm>
            <a:prstGeom prst="rect">
              <a:avLst/>
            </a:prstGeom>
          </p:spPr>
          <p:txBody>
            <a:bodyPr wrap="none">
              <a:spAutoFit/>
            </a:bodyPr>
            <a:lstStyle/>
            <a:p>
              <a:pPr algn="ctr"/>
              <a:r>
                <a:rPr lang="en-US" sz="1400" b="1" dirty="0">
                  <a:solidFill>
                    <a:schemeClr val="dk1"/>
                  </a:solidFill>
                </a:rPr>
                <a:t>EPAC: Intensity errors</a:t>
              </a:r>
            </a:p>
          </p:txBody>
        </p:sp>
      </p:grpSp>
      <p:sp>
        <p:nvSpPr>
          <p:cNvPr id="14" name="Title 1"/>
          <p:cNvSpPr>
            <a:spLocks noGrp="1"/>
          </p:cNvSpPr>
          <p:nvPr>
            <p:ph type="title"/>
          </p:nvPr>
        </p:nvSpPr>
        <p:spPr>
          <a:xfrm>
            <a:off x="914400" y="8551"/>
            <a:ext cx="7190468" cy="401142"/>
          </a:xfrm>
        </p:spPr>
        <p:txBody>
          <a:bodyPr>
            <a:noAutofit/>
          </a:bodyPr>
          <a:lstStyle/>
          <a:p>
            <a:pPr algn="ctr">
              <a:defRPr/>
            </a:pPr>
            <a:r>
              <a:rPr lang="en-US" sz="2800" b="1" dirty="0">
                <a:solidFill>
                  <a:srgbClr val="000099"/>
                </a:solidFill>
                <a:effectLst>
                  <a:outerShdw blurRad="38100" dist="38100" dir="2700000" algn="tl">
                    <a:srgbClr val="C0C0C0"/>
                  </a:outerShdw>
                </a:effectLst>
                <a:latin typeface="Calibri" pitchFamily="34" charset="0"/>
                <a:ea typeface="+mn-ea"/>
                <a:cs typeface="+mn-cs"/>
              </a:rPr>
              <a:t>HWRF in 2014</a:t>
            </a:r>
          </a:p>
        </p:txBody>
      </p:sp>
      <p:sp>
        <p:nvSpPr>
          <p:cNvPr id="2" name="Slide Number Placeholder 1"/>
          <p:cNvSpPr>
            <a:spLocks noGrp="1"/>
          </p:cNvSpPr>
          <p:nvPr>
            <p:ph type="sldNum" sz="quarter" idx="12"/>
          </p:nvPr>
        </p:nvSpPr>
        <p:spPr>
          <a:xfrm>
            <a:off x="8305802" y="5829220"/>
            <a:ext cx="762000" cy="365125"/>
          </a:xfrm>
        </p:spPr>
        <p:txBody>
          <a:bodyPr/>
          <a:lstStyle/>
          <a:p>
            <a:pPr>
              <a:defRPr/>
            </a:pPr>
            <a:fld id="{9746E004-F12B-4F5D-8BC2-F72E133A53DC}" type="slidenum">
              <a:rPr lang="en-US" smtClean="0"/>
              <a:pPr>
                <a:defRPr/>
              </a:pPr>
              <a:t>4</a:t>
            </a:fld>
            <a:endParaRPr lang="en-US" dirty="0"/>
          </a:p>
        </p:txBody>
      </p:sp>
      <p:sp>
        <p:nvSpPr>
          <p:cNvPr id="5" name="TextBox 4"/>
          <p:cNvSpPr txBox="1"/>
          <p:nvPr/>
        </p:nvSpPr>
        <p:spPr>
          <a:xfrm>
            <a:off x="2362200" y="421903"/>
            <a:ext cx="4524765" cy="338554"/>
          </a:xfrm>
          <a:prstGeom prst="rect">
            <a:avLst/>
          </a:prstGeom>
          <a:noFill/>
        </p:spPr>
        <p:txBody>
          <a:bodyPr wrap="none" rtlCol="0">
            <a:spAutoFit/>
          </a:bodyPr>
          <a:lstStyle/>
          <a:p>
            <a:r>
              <a:rPr lang="en-US" sz="1600" b="1" dirty="0">
                <a:solidFill>
                  <a:srgbClr val="FF0000"/>
                </a:solidFill>
              </a:rPr>
              <a:t>Real-Time </a:t>
            </a:r>
            <a:r>
              <a:rPr lang="en-US" sz="1600" b="1" dirty="0" smtClean="0">
                <a:solidFill>
                  <a:srgbClr val="FF0000"/>
                </a:solidFill>
              </a:rPr>
              <a:t>Performance in ATL and EP basins</a:t>
            </a:r>
            <a:endParaRPr lang="en-US" sz="1600" b="1" dirty="0">
              <a:solidFill>
                <a:srgbClr val="FF0000"/>
              </a:solidFill>
            </a:endParaRPr>
          </a:p>
        </p:txBody>
      </p:sp>
    </p:spTree>
    <p:extLst>
      <p:ext uri="{BB962C8B-B14F-4D97-AF65-F5344CB8AC3E}">
        <p14:creationId xmlns:p14="http://schemas.microsoft.com/office/powerpoint/2010/main" val="22303967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descr="http://www.emc.ncep.noaa.gov/gc_wmb/vxt/chanh/tmp/fig_WPAL1314_wind.pn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9023" y="3841873"/>
            <a:ext cx="4572000" cy="30175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emc.ncep.noaa.gov/gc_wmb/vxt/chanh/tmp/fig_WPAL1314_tker.png"/>
          <p:cNvPicPr>
            <a:picLocks noChangeArrowheads="1"/>
          </p:cNvPicPr>
          <p:nvPr/>
        </p:nvPicPr>
        <p:blipFill rotWithShape="1">
          <a:blip r:embed="rId4" cstate="print">
            <a:extLst>
              <a:ext uri="{28A0092B-C50C-407E-A947-70E740481C1C}">
                <a14:useLocalDpi xmlns:a14="http://schemas.microsoft.com/office/drawing/2010/main" val="0"/>
              </a:ext>
            </a:extLst>
          </a:blip>
          <a:srcRect t="6420"/>
          <a:stretch/>
        </p:blipFill>
        <p:spPr bwMode="auto">
          <a:xfrm>
            <a:off x="4572000" y="760457"/>
            <a:ext cx="4572000" cy="30175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fig_WPAL14_wind.png"/>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48" y="3886200"/>
            <a:ext cx="4572000" cy="3017520"/>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4" descr="fig_WPAL14_tker.pn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24" y="716130"/>
            <a:ext cx="4572000" cy="301752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a:spLocks noGrp="1"/>
          </p:cNvSpPr>
          <p:nvPr>
            <p:ph type="title"/>
          </p:nvPr>
        </p:nvSpPr>
        <p:spPr>
          <a:xfrm>
            <a:off x="914400" y="8551"/>
            <a:ext cx="7190468" cy="401142"/>
          </a:xfrm>
        </p:spPr>
        <p:txBody>
          <a:bodyPr>
            <a:noAutofit/>
          </a:bodyPr>
          <a:lstStyle/>
          <a:p>
            <a:pPr algn="ctr">
              <a:defRPr/>
            </a:pPr>
            <a:r>
              <a:rPr lang="en-US" sz="2800" b="1" dirty="0">
                <a:solidFill>
                  <a:srgbClr val="000099"/>
                </a:solidFill>
                <a:effectLst>
                  <a:outerShdw blurRad="38100" dist="38100" dir="2700000" algn="tl">
                    <a:srgbClr val="C0C0C0"/>
                  </a:outerShdw>
                </a:effectLst>
                <a:latin typeface="Calibri" pitchFamily="34" charset="0"/>
                <a:ea typeface="+mn-ea"/>
                <a:cs typeface="+mn-cs"/>
              </a:rPr>
              <a:t>HWRF in 2014</a:t>
            </a:r>
          </a:p>
        </p:txBody>
      </p:sp>
      <p:sp>
        <p:nvSpPr>
          <p:cNvPr id="2" name="Slide Number Placeholder 1"/>
          <p:cNvSpPr>
            <a:spLocks noGrp="1"/>
          </p:cNvSpPr>
          <p:nvPr>
            <p:ph type="sldNum" sz="quarter" idx="12"/>
          </p:nvPr>
        </p:nvSpPr>
        <p:spPr/>
        <p:txBody>
          <a:bodyPr/>
          <a:lstStyle/>
          <a:p>
            <a:pPr>
              <a:defRPr/>
            </a:pPr>
            <a:fld id="{9746E004-F12B-4F5D-8BC2-F72E133A53DC}" type="slidenum">
              <a:rPr lang="en-US" smtClean="0"/>
              <a:pPr>
                <a:defRPr/>
              </a:pPr>
              <a:t>5</a:t>
            </a:fld>
            <a:endParaRPr lang="en-US" dirty="0"/>
          </a:p>
        </p:txBody>
      </p:sp>
      <p:sp>
        <p:nvSpPr>
          <p:cNvPr id="5" name="TextBox 4"/>
          <p:cNvSpPr txBox="1"/>
          <p:nvPr/>
        </p:nvSpPr>
        <p:spPr>
          <a:xfrm>
            <a:off x="2788791" y="407906"/>
            <a:ext cx="4020139" cy="338554"/>
          </a:xfrm>
          <a:prstGeom prst="rect">
            <a:avLst/>
          </a:prstGeom>
          <a:noFill/>
        </p:spPr>
        <p:txBody>
          <a:bodyPr wrap="none" rtlCol="0">
            <a:spAutoFit/>
          </a:bodyPr>
          <a:lstStyle/>
          <a:p>
            <a:r>
              <a:rPr lang="en-US" sz="1600" b="1" dirty="0">
                <a:solidFill>
                  <a:srgbClr val="FF0000"/>
                </a:solidFill>
              </a:rPr>
              <a:t>Real-Time </a:t>
            </a:r>
            <a:r>
              <a:rPr lang="en-US" sz="1600" b="1" dirty="0" smtClean="0">
                <a:solidFill>
                  <a:srgbClr val="FF0000"/>
                </a:solidFill>
              </a:rPr>
              <a:t>Performance in WPAC basin</a:t>
            </a:r>
            <a:endParaRPr lang="en-US" sz="1600" b="1" dirty="0">
              <a:solidFill>
                <a:srgbClr val="FF0000"/>
              </a:solidFill>
            </a:endParaRPr>
          </a:p>
        </p:txBody>
      </p:sp>
      <p:sp>
        <p:nvSpPr>
          <p:cNvPr id="8" name="Rectangle 7"/>
          <p:cNvSpPr/>
          <p:nvPr/>
        </p:nvSpPr>
        <p:spPr>
          <a:xfrm>
            <a:off x="457200" y="1949758"/>
            <a:ext cx="2206630" cy="307777"/>
          </a:xfrm>
          <a:prstGeom prst="rect">
            <a:avLst/>
          </a:prstGeom>
        </p:spPr>
        <p:txBody>
          <a:bodyPr wrap="none">
            <a:spAutoFit/>
          </a:bodyPr>
          <a:lstStyle/>
          <a:p>
            <a:pPr algn="ctr"/>
            <a:r>
              <a:rPr lang="en-US" sz="1400" b="1" dirty="0" smtClean="0">
                <a:solidFill>
                  <a:schemeClr val="dk1"/>
                </a:solidFill>
              </a:rPr>
              <a:t>WPAC: 2014 Track </a:t>
            </a:r>
            <a:r>
              <a:rPr lang="en-US" sz="1400" b="1" dirty="0">
                <a:solidFill>
                  <a:schemeClr val="dk1"/>
                </a:solidFill>
              </a:rPr>
              <a:t>errors</a:t>
            </a:r>
          </a:p>
        </p:txBody>
      </p:sp>
      <p:sp>
        <p:nvSpPr>
          <p:cNvPr id="28" name="Rectangle 27"/>
          <p:cNvSpPr/>
          <p:nvPr/>
        </p:nvSpPr>
        <p:spPr>
          <a:xfrm>
            <a:off x="1512352" y="5602941"/>
            <a:ext cx="2507161" cy="307777"/>
          </a:xfrm>
          <a:prstGeom prst="rect">
            <a:avLst/>
          </a:prstGeom>
        </p:spPr>
        <p:txBody>
          <a:bodyPr wrap="none">
            <a:spAutoFit/>
          </a:bodyPr>
          <a:lstStyle/>
          <a:p>
            <a:pPr algn="ctr"/>
            <a:r>
              <a:rPr lang="en-US" sz="1400" b="1" dirty="0" smtClean="0">
                <a:solidFill>
                  <a:schemeClr val="dk1"/>
                </a:solidFill>
              </a:rPr>
              <a:t>WPAC: 2014 Intensity </a:t>
            </a:r>
            <a:r>
              <a:rPr lang="en-US" sz="1400" b="1" dirty="0">
                <a:solidFill>
                  <a:schemeClr val="dk1"/>
                </a:solidFill>
              </a:rPr>
              <a:t>errors</a:t>
            </a:r>
          </a:p>
        </p:txBody>
      </p:sp>
      <p:sp>
        <p:nvSpPr>
          <p:cNvPr id="19" name="Rectangle 18"/>
          <p:cNvSpPr/>
          <p:nvPr/>
        </p:nvSpPr>
        <p:spPr>
          <a:xfrm>
            <a:off x="7018654" y="2819400"/>
            <a:ext cx="1812291" cy="523220"/>
          </a:xfrm>
          <a:prstGeom prst="rect">
            <a:avLst/>
          </a:prstGeom>
        </p:spPr>
        <p:txBody>
          <a:bodyPr wrap="none">
            <a:spAutoFit/>
          </a:bodyPr>
          <a:lstStyle/>
          <a:p>
            <a:pPr algn="ctr"/>
            <a:r>
              <a:rPr lang="en-US" sz="1400" b="1" dirty="0" smtClean="0">
                <a:solidFill>
                  <a:schemeClr val="dk1"/>
                </a:solidFill>
              </a:rPr>
              <a:t>WPAC</a:t>
            </a:r>
            <a:r>
              <a:rPr lang="en-US" sz="1400" b="1" dirty="0">
                <a:solidFill>
                  <a:schemeClr val="dk1"/>
                </a:solidFill>
              </a:rPr>
              <a:t>: Track </a:t>
            </a:r>
            <a:r>
              <a:rPr lang="en-US" sz="1400" b="1" dirty="0" smtClean="0">
                <a:solidFill>
                  <a:schemeClr val="dk1"/>
                </a:solidFill>
              </a:rPr>
              <a:t>errors</a:t>
            </a:r>
          </a:p>
          <a:p>
            <a:pPr algn="ctr"/>
            <a:r>
              <a:rPr lang="en-US" sz="1400" b="1" dirty="0" smtClean="0">
                <a:solidFill>
                  <a:schemeClr val="dk1"/>
                </a:solidFill>
              </a:rPr>
              <a:t>2013-2014</a:t>
            </a:r>
            <a:endParaRPr lang="en-US" sz="1400" b="1" dirty="0">
              <a:solidFill>
                <a:schemeClr val="dk1"/>
              </a:solidFill>
            </a:endParaRPr>
          </a:p>
        </p:txBody>
      </p:sp>
      <p:sp>
        <p:nvSpPr>
          <p:cNvPr id="20" name="Rectangle 19"/>
          <p:cNvSpPr/>
          <p:nvPr/>
        </p:nvSpPr>
        <p:spPr>
          <a:xfrm>
            <a:off x="6707793" y="5775641"/>
            <a:ext cx="2112822" cy="523220"/>
          </a:xfrm>
          <a:prstGeom prst="rect">
            <a:avLst/>
          </a:prstGeom>
        </p:spPr>
        <p:txBody>
          <a:bodyPr wrap="none">
            <a:spAutoFit/>
          </a:bodyPr>
          <a:lstStyle/>
          <a:p>
            <a:pPr algn="ctr"/>
            <a:r>
              <a:rPr lang="en-US" sz="1400" b="1" dirty="0" smtClean="0">
                <a:solidFill>
                  <a:schemeClr val="dk1"/>
                </a:solidFill>
              </a:rPr>
              <a:t>WPAC</a:t>
            </a:r>
            <a:r>
              <a:rPr lang="en-US" sz="1400" b="1" dirty="0">
                <a:solidFill>
                  <a:schemeClr val="dk1"/>
                </a:solidFill>
              </a:rPr>
              <a:t>: Intensity </a:t>
            </a:r>
            <a:r>
              <a:rPr lang="en-US" sz="1400" b="1" dirty="0" smtClean="0">
                <a:solidFill>
                  <a:schemeClr val="dk1"/>
                </a:solidFill>
              </a:rPr>
              <a:t>errors</a:t>
            </a:r>
          </a:p>
          <a:p>
            <a:pPr algn="ctr"/>
            <a:r>
              <a:rPr lang="en-US" sz="1400" b="1" dirty="0" smtClean="0">
                <a:solidFill>
                  <a:schemeClr val="dk1"/>
                </a:solidFill>
              </a:rPr>
              <a:t>2013-2014</a:t>
            </a:r>
            <a:endParaRPr lang="en-US" sz="1400" b="1" dirty="0">
              <a:solidFill>
                <a:schemeClr val="dk1"/>
              </a:solidFill>
            </a:endParaRPr>
          </a:p>
        </p:txBody>
      </p:sp>
      <p:sp>
        <p:nvSpPr>
          <p:cNvPr id="25" name="Slide Number Placeholder 1"/>
          <p:cNvSpPr txBox="1">
            <a:spLocks/>
          </p:cNvSpPr>
          <p:nvPr/>
        </p:nvSpPr>
        <p:spPr>
          <a:xfrm>
            <a:off x="8382000" y="6037251"/>
            <a:ext cx="762000" cy="365125"/>
          </a:xfrm>
          <a:prstGeom prst="rect">
            <a:avLst/>
          </a:prstGeom>
        </p:spPr>
        <p:txBody>
          <a:bodyPr vert="horz" lIns="0" tIns="0" rIns="0" bIns="0" anchor="b"/>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5</a:t>
            </a:r>
          </a:p>
        </p:txBody>
      </p:sp>
    </p:spTree>
    <p:extLst>
      <p:ext uri="{BB962C8B-B14F-4D97-AF65-F5344CB8AC3E}">
        <p14:creationId xmlns:p14="http://schemas.microsoft.com/office/powerpoint/2010/main" val="14319244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Shape 99"/>
          <p:cNvPicPr preferRelativeResize="0"/>
          <p:nvPr/>
        </p:nvPicPr>
        <p:blipFill>
          <a:blip r:embed="rId3" cstate="print">
            <a:alphaModFix/>
          </a:blip>
          <a:stretch>
            <a:fillRect/>
          </a:stretch>
        </p:blipFill>
        <p:spPr>
          <a:xfrm>
            <a:off x="4587363" y="3773615"/>
            <a:ext cx="4572000" cy="3017520"/>
          </a:xfrm>
          <a:prstGeom prst="rect">
            <a:avLst/>
          </a:prstGeom>
          <a:noFill/>
          <a:ln>
            <a:noFill/>
          </a:ln>
        </p:spPr>
      </p:pic>
      <p:pic>
        <p:nvPicPr>
          <p:cNvPr id="15" name="Picture 14" descr="fig_IOAL14_wind.png"/>
          <p:cNvPicPr>
            <a:picLocks/>
          </p:cNvPicPr>
          <p:nvPr/>
        </p:nvPicPr>
        <p:blipFill>
          <a:blip r:embed="rId4">
            <a:extLst>
              <a:ext uri="{28A0092B-C50C-407E-A947-70E740481C1C}">
                <a14:useLocalDpi xmlns:a14="http://schemas.microsoft.com/office/drawing/2010/main" val="0"/>
              </a:ext>
            </a:extLst>
          </a:blip>
          <a:stretch>
            <a:fillRect/>
          </a:stretch>
        </p:blipFill>
        <p:spPr>
          <a:xfrm>
            <a:off x="15364" y="3681095"/>
            <a:ext cx="4572000" cy="3017520"/>
          </a:xfrm>
          <a:prstGeom prst="rect">
            <a:avLst/>
          </a:prstGeom>
        </p:spPr>
      </p:pic>
      <p:pic>
        <p:nvPicPr>
          <p:cNvPr id="13" name="Picture 12" descr="fig_IOAL14_tker.png"/>
          <p:cNvPicPr>
            <a:picLocks/>
          </p:cNvPicPr>
          <p:nvPr/>
        </p:nvPicPr>
        <p:blipFill>
          <a:blip r:embed="rId5">
            <a:extLst>
              <a:ext uri="{28A0092B-C50C-407E-A947-70E740481C1C}">
                <a14:useLocalDpi xmlns:a14="http://schemas.microsoft.com/office/drawing/2010/main" val="0"/>
              </a:ext>
            </a:extLst>
          </a:blip>
          <a:stretch>
            <a:fillRect/>
          </a:stretch>
        </p:blipFill>
        <p:spPr>
          <a:xfrm>
            <a:off x="0" y="736825"/>
            <a:ext cx="4572000" cy="3017520"/>
          </a:xfrm>
          <a:prstGeom prst="rect">
            <a:avLst/>
          </a:prstGeom>
        </p:spPr>
      </p:pic>
      <p:sp>
        <p:nvSpPr>
          <p:cNvPr id="14" name="Title 1"/>
          <p:cNvSpPr>
            <a:spLocks noGrp="1"/>
          </p:cNvSpPr>
          <p:nvPr>
            <p:ph type="title"/>
          </p:nvPr>
        </p:nvSpPr>
        <p:spPr>
          <a:xfrm>
            <a:off x="914400" y="8551"/>
            <a:ext cx="7190468" cy="401142"/>
          </a:xfrm>
        </p:spPr>
        <p:txBody>
          <a:bodyPr>
            <a:noAutofit/>
          </a:bodyPr>
          <a:lstStyle/>
          <a:p>
            <a:pPr algn="ctr">
              <a:defRPr/>
            </a:pPr>
            <a:r>
              <a:rPr lang="en-US" sz="2800" b="1" dirty="0">
                <a:solidFill>
                  <a:srgbClr val="000099"/>
                </a:solidFill>
                <a:effectLst>
                  <a:outerShdw blurRad="38100" dist="38100" dir="2700000" algn="tl">
                    <a:srgbClr val="C0C0C0"/>
                  </a:outerShdw>
                </a:effectLst>
                <a:latin typeface="Calibri" pitchFamily="34" charset="0"/>
                <a:ea typeface="+mn-ea"/>
                <a:cs typeface="+mn-cs"/>
              </a:rPr>
              <a:t>HWRF in 2014</a:t>
            </a:r>
          </a:p>
        </p:txBody>
      </p:sp>
      <p:sp>
        <p:nvSpPr>
          <p:cNvPr id="2" name="Slide Number Placeholder 1"/>
          <p:cNvSpPr>
            <a:spLocks noGrp="1"/>
          </p:cNvSpPr>
          <p:nvPr>
            <p:ph type="sldNum" sz="quarter" idx="12"/>
          </p:nvPr>
        </p:nvSpPr>
        <p:spPr>
          <a:xfrm>
            <a:off x="8372475" y="6085449"/>
            <a:ext cx="762000" cy="365125"/>
          </a:xfrm>
        </p:spPr>
        <p:txBody>
          <a:bodyPr/>
          <a:lstStyle/>
          <a:p>
            <a:pPr>
              <a:defRPr/>
            </a:pPr>
            <a:fld id="{9746E004-F12B-4F5D-8BC2-F72E133A53DC}" type="slidenum">
              <a:rPr lang="en-US" smtClean="0"/>
              <a:pPr>
                <a:defRPr/>
              </a:pPr>
              <a:t>6</a:t>
            </a:fld>
            <a:endParaRPr lang="en-US" dirty="0"/>
          </a:p>
        </p:txBody>
      </p:sp>
      <p:sp>
        <p:nvSpPr>
          <p:cNvPr id="5" name="TextBox 4"/>
          <p:cNvSpPr txBox="1"/>
          <p:nvPr/>
        </p:nvSpPr>
        <p:spPr>
          <a:xfrm>
            <a:off x="2788791" y="407906"/>
            <a:ext cx="3752759" cy="338554"/>
          </a:xfrm>
          <a:prstGeom prst="rect">
            <a:avLst/>
          </a:prstGeom>
          <a:noFill/>
        </p:spPr>
        <p:txBody>
          <a:bodyPr wrap="none" rtlCol="0">
            <a:spAutoFit/>
          </a:bodyPr>
          <a:lstStyle/>
          <a:p>
            <a:r>
              <a:rPr lang="en-US" sz="1600" b="1" dirty="0">
                <a:solidFill>
                  <a:srgbClr val="FF0000"/>
                </a:solidFill>
              </a:rPr>
              <a:t>Real-Time </a:t>
            </a:r>
            <a:r>
              <a:rPr lang="en-US" sz="1600" b="1" dirty="0" smtClean="0">
                <a:solidFill>
                  <a:srgbClr val="FF0000"/>
                </a:solidFill>
              </a:rPr>
              <a:t>Performance in NIO basin</a:t>
            </a:r>
            <a:endParaRPr lang="en-US" sz="1600" b="1" dirty="0">
              <a:solidFill>
                <a:srgbClr val="FF0000"/>
              </a:solidFill>
            </a:endParaRPr>
          </a:p>
        </p:txBody>
      </p:sp>
      <p:sp>
        <p:nvSpPr>
          <p:cNvPr id="8" name="Rectangle 7"/>
          <p:cNvSpPr/>
          <p:nvPr/>
        </p:nvSpPr>
        <p:spPr>
          <a:xfrm>
            <a:off x="487231" y="2141674"/>
            <a:ext cx="2050241" cy="307777"/>
          </a:xfrm>
          <a:prstGeom prst="rect">
            <a:avLst/>
          </a:prstGeom>
        </p:spPr>
        <p:txBody>
          <a:bodyPr wrap="none">
            <a:spAutoFit/>
          </a:bodyPr>
          <a:lstStyle/>
          <a:p>
            <a:pPr algn="ctr"/>
            <a:r>
              <a:rPr lang="en-US" sz="1400" b="1" dirty="0" smtClean="0">
                <a:solidFill>
                  <a:schemeClr val="dk1"/>
                </a:solidFill>
              </a:rPr>
              <a:t>NIO: 2014 Track </a:t>
            </a:r>
            <a:r>
              <a:rPr lang="en-US" sz="1400" b="1" dirty="0">
                <a:solidFill>
                  <a:schemeClr val="dk1"/>
                </a:solidFill>
              </a:rPr>
              <a:t>errors</a:t>
            </a:r>
          </a:p>
        </p:txBody>
      </p:sp>
      <p:sp>
        <p:nvSpPr>
          <p:cNvPr id="28" name="Rectangle 27"/>
          <p:cNvSpPr/>
          <p:nvPr/>
        </p:nvSpPr>
        <p:spPr>
          <a:xfrm>
            <a:off x="1993721" y="5991084"/>
            <a:ext cx="2350773" cy="307777"/>
          </a:xfrm>
          <a:prstGeom prst="rect">
            <a:avLst/>
          </a:prstGeom>
        </p:spPr>
        <p:txBody>
          <a:bodyPr wrap="none">
            <a:spAutoFit/>
          </a:bodyPr>
          <a:lstStyle/>
          <a:p>
            <a:pPr algn="ctr"/>
            <a:r>
              <a:rPr lang="en-US" sz="1400" b="1" dirty="0" smtClean="0">
                <a:solidFill>
                  <a:schemeClr val="dk1"/>
                </a:solidFill>
              </a:rPr>
              <a:t>NIO: 2014 Intensity </a:t>
            </a:r>
            <a:r>
              <a:rPr lang="en-US" sz="1400" b="1" dirty="0">
                <a:solidFill>
                  <a:schemeClr val="dk1"/>
                </a:solidFill>
              </a:rPr>
              <a:t>errors</a:t>
            </a:r>
          </a:p>
        </p:txBody>
      </p:sp>
      <p:pic>
        <p:nvPicPr>
          <p:cNvPr id="16" name="Shape 91"/>
          <p:cNvPicPr preferRelativeResize="0"/>
          <p:nvPr/>
        </p:nvPicPr>
        <p:blipFill>
          <a:blip r:embed="rId6" cstate="print">
            <a:alphaModFix/>
          </a:blip>
          <a:stretch>
            <a:fillRect/>
          </a:stretch>
        </p:blipFill>
        <p:spPr>
          <a:xfrm>
            <a:off x="4572000" y="746460"/>
            <a:ext cx="4572000" cy="3017520"/>
          </a:xfrm>
          <a:prstGeom prst="rect">
            <a:avLst/>
          </a:prstGeom>
          <a:noFill/>
          <a:ln>
            <a:noFill/>
          </a:ln>
        </p:spPr>
      </p:pic>
      <p:sp>
        <p:nvSpPr>
          <p:cNvPr id="17" name="Rectangle 16"/>
          <p:cNvSpPr/>
          <p:nvPr/>
        </p:nvSpPr>
        <p:spPr>
          <a:xfrm>
            <a:off x="5043867" y="1987785"/>
            <a:ext cx="2050241" cy="523220"/>
          </a:xfrm>
          <a:prstGeom prst="rect">
            <a:avLst/>
          </a:prstGeom>
        </p:spPr>
        <p:txBody>
          <a:bodyPr wrap="none">
            <a:spAutoFit/>
          </a:bodyPr>
          <a:lstStyle/>
          <a:p>
            <a:pPr algn="ctr"/>
            <a:r>
              <a:rPr lang="en-US" sz="1400" b="1" dirty="0" smtClean="0">
                <a:solidFill>
                  <a:schemeClr val="dk1"/>
                </a:solidFill>
              </a:rPr>
              <a:t>NIO: 2014 Track errors</a:t>
            </a:r>
          </a:p>
          <a:p>
            <a:pPr algn="ctr"/>
            <a:r>
              <a:rPr lang="en-US" sz="1400" b="1" dirty="0" smtClean="0">
                <a:solidFill>
                  <a:schemeClr val="dk1"/>
                </a:solidFill>
              </a:rPr>
              <a:t>VSCS </a:t>
            </a:r>
            <a:r>
              <a:rPr lang="en-US" sz="1400" b="1" dirty="0" err="1" smtClean="0">
                <a:solidFill>
                  <a:schemeClr val="dk1"/>
                </a:solidFill>
              </a:rPr>
              <a:t>Hudhud</a:t>
            </a:r>
            <a:endParaRPr lang="en-US" sz="1400" b="1" dirty="0">
              <a:solidFill>
                <a:schemeClr val="dk1"/>
              </a:solidFill>
            </a:endParaRPr>
          </a:p>
        </p:txBody>
      </p:sp>
      <p:sp>
        <p:nvSpPr>
          <p:cNvPr id="25" name="Rectangle 24"/>
          <p:cNvSpPr/>
          <p:nvPr/>
        </p:nvSpPr>
        <p:spPr>
          <a:xfrm>
            <a:off x="6486295" y="5883362"/>
            <a:ext cx="2350772" cy="523220"/>
          </a:xfrm>
          <a:prstGeom prst="rect">
            <a:avLst/>
          </a:prstGeom>
        </p:spPr>
        <p:txBody>
          <a:bodyPr wrap="none">
            <a:spAutoFit/>
          </a:bodyPr>
          <a:lstStyle/>
          <a:p>
            <a:pPr algn="ctr"/>
            <a:r>
              <a:rPr lang="en-US" sz="1400" b="1" dirty="0" smtClean="0">
                <a:solidFill>
                  <a:schemeClr val="dk1"/>
                </a:solidFill>
              </a:rPr>
              <a:t>NIO: 2014 Intensity errors</a:t>
            </a:r>
          </a:p>
          <a:p>
            <a:pPr algn="ctr"/>
            <a:r>
              <a:rPr lang="en-US" sz="1400" b="1" dirty="0" smtClean="0">
                <a:solidFill>
                  <a:schemeClr val="dk1"/>
                </a:solidFill>
              </a:rPr>
              <a:t>VSCS </a:t>
            </a:r>
            <a:r>
              <a:rPr lang="en-US" sz="1400" b="1" dirty="0" err="1" smtClean="0">
                <a:solidFill>
                  <a:schemeClr val="dk1"/>
                </a:solidFill>
              </a:rPr>
              <a:t>Hudhud</a:t>
            </a:r>
            <a:endParaRPr lang="en-US" sz="1400" b="1" dirty="0">
              <a:solidFill>
                <a:schemeClr val="dk1"/>
              </a:solidFill>
            </a:endParaRPr>
          </a:p>
        </p:txBody>
      </p:sp>
    </p:spTree>
    <p:extLst>
      <p:ext uri="{BB962C8B-B14F-4D97-AF65-F5344CB8AC3E}">
        <p14:creationId xmlns:p14="http://schemas.microsoft.com/office/powerpoint/2010/main" val="2634730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fig_sh032015_BAKUNG_wind.png"/>
          <p:cNvPicPr>
            <a:picLocks/>
          </p:cNvPicPr>
          <p:nvPr/>
        </p:nvPicPr>
        <p:blipFill>
          <a:blip r:embed="rId3">
            <a:extLst>
              <a:ext uri="{28A0092B-C50C-407E-A947-70E740481C1C}">
                <a14:useLocalDpi xmlns:a14="http://schemas.microsoft.com/office/drawing/2010/main" val="0"/>
              </a:ext>
            </a:extLst>
          </a:blip>
          <a:stretch>
            <a:fillRect/>
          </a:stretch>
        </p:blipFill>
        <p:spPr>
          <a:xfrm>
            <a:off x="4610313" y="3710640"/>
            <a:ext cx="4572000" cy="3017520"/>
          </a:xfrm>
          <a:prstGeom prst="rect">
            <a:avLst/>
          </a:prstGeom>
        </p:spPr>
      </p:pic>
      <p:pic>
        <p:nvPicPr>
          <p:cNvPr id="19" name="Picture 18"/>
          <p:cNvPicPr>
            <a:picLocks/>
          </p:cNvPicPr>
          <p:nvPr/>
        </p:nvPicPr>
        <p:blipFill>
          <a:blip r:embed="rId4">
            <a:extLst>
              <a:ext uri="{28A0092B-C50C-407E-A947-70E740481C1C}">
                <a14:useLocalDpi xmlns:a14="http://schemas.microsoft.com/office/drawing/2010/main" val="0"/>
              </a:ext>
            </a:extLst>
          </a:blip>
          <a:stretch>
            <a:fillRect/>
          </a:stretch>
        </p:blipFill>
        <p:spPr>
          <a:xfrm>
            <a:off x="30727" y="788707"/>
            <a:ext cx="4572000" cy="3017520"/>
          </a:xfrm>
          <a:prstGeom prst="rect">
            <a:avLst/>
          </a:prstGeom>
        </p:spPr>
      </p:pic>
      <p:pic>
        <p:nvPicPr>
          <p:cNvPr id="20" name="Picture 19" descr="fig_sh172014_GILLIAN_wind.png"/>
          <p:cNvPicPr>
            <a:picLocks/>
          </p:cNvPicPr>
          <p:nvPr/>
        </p:nvPicPr>
        <p:blipFill>
          <a:blip r:embed="rId5">
            <a:extLst>
              <a:ext uri="{28A0092B-C50C-407E-A947-70E740481C1C}">
                <a14:useLocalDpi xmlns:a14="http://schemas.microsoft.com/office/drawing/2010/main" val="0"/>
              </a:ext>
            </a:extLst>
          </a:blip>
          <a:stretch>
            <a:fillRect/>
          </a:stretch>
        </p:blipFill>
        <p:spPr>
          <a:xfrm>
            <a:off x="30727" y="3748740"/>
            <a:ext cx="4572000" cy="3017520"/>
          </a:xfrm>
          <a:prstGeom prst="rect">
            <a:avLst/>
          </a:prstGeom>
        </p:spPr>
      </p:pic>
      <p:sp>
        <p:nvSpPr>
          <p:cNvPr id="14" name="Title 1"/>
          <p:cNvSpPr>
            <a:spLocks noGrp="1"/>
          </p:cNvSpPr>
          <p:nvPr>
            <p:ph type="title"/>
          </p:nvPr>
        </p:nvSpPr>
        <p:spPr>
          <a:xfrm>
            <a:off x="914400" y="8551"/>
            <a:ext cx="7190468" cy="401142"/>
          </a:xfrm>
        </p:spPr>
        <p:txBody>
          <a:bodyPr>
            <a:noAutofit/>
          </a:bodyPr>
          <a:lstStyle/>
          <a:p>
            <a:pPr algn="ctr">
              <a:defRPr/>
            </a:pPr>
            <a:r>
              <a:rPr lang="en-US" sz="2800" b="1" dirty="0">
                <a:solidFill>
                  <a:srgbClr val="000099"/>
                </a:solidFill>
                <a:effectLst>
                  <a:outerShdw blurRad="38100" dist="38100" dir="2700000" algn="tl">
                    <a:srgbClr val="C0C0C0"/>
                  </a:outerShdw>
                </a:effectLst>
                <a:latin typeface="Calibri" pitchFamily="34" charset="0"/>
                <a:ea typeface="+mn-ea"/>
                <a:cs typeface="+mn-cs"/>
              </a:rPr>
              <a:t>HWRF in </a:t>
            </a:r>
            <a:r>
              <a:rPr lang="en-US" sz="2800" b="1" dirty="0" smtClean="0">
                <a:solidFill>
                  <a:srgbClr val="000099"/>
                </a:solidFill>
                <a:effectLst>
                  <a:outerShdw blurRad="38100" dist="38100" dir="2700000" algn="tl">
                    <a:srgbClr val="C0C0C0"/>
                  </a:outerShdw>
                </a:effectLst>
                <a:latin typeface="Calibri" pitchFamily="34" charset="0"/>
                <a:ea typeface="+mn-ea"/>
                <a:cs typeface="+mn-cs"/>
              </a:rPr>
              <a:t>2014/2015</a:t>
            </a:r>
            <a:endParaRPr lang="en-US" sz="2800" b="1" dirty="0">
              <a:solidFill>
                <a:srgbClr val="000099"/>
              </a:solidFill>
              <a:effectLst>
                <a:outerShdw blurRad="38100" dist="38100" dir="2700000" algn="tl">
                  <a:srgbClr val="C0C0C0"/>
                </a:outerShdw>
              </a:effectLst>
              <a:latin typeface="Calibri" pitchFamily="34" charset="0"/>
              <a:ea typeface="+mn-ea"/>
              <a:cs typeface="+mn-cs"/>
            </a:endParaRPr>
          </a:p>
        </p:txBody>
      </p:sp>
      <p:sp>
        <p:nvSpPr>
          <p:cNvPr id="2" name="Slide Number Placeholder 1"/>
          <p:cNvSpPr>
            <a:spLocks noGrp="1"/>
          </p:cNvSpPr>
          <p:nvPr>
            <p:ph type="sldNum" sz="quarter" idx="12"/>
          </p:nvPr>
        </p:nvSpPr>
        <p:spPr>
          <a:xfrm>
            <a:off x="8382000" y="5929644"/>
            <a:ext cx="762000" cy="365125"/>
          </a:xfrm>
        </p:spPr>
        <p:txBody>
          <a:bodyPr/>
          <a:lstStyle/>
          <a:p>
            <a:pPr>
              <a:defRPr/>
            </a:pPr>
            <a:fld id="{9746E004-F12B-4F5D-8BC2-F72E133A53DC}" type="slidenum">
              <a:rPr lang="en-US" smtClean="0"/>
              <a:pPr>
                <a:defRPr/>
              </a:pPr>
              <a:t>7</a:t>
            </a:fld>
            <a:endParaRPr lang="en-US" dirty="0"/>
          </a:p>
        </p:txBody>
      </p:sp>
      <p:sp>
        <p:nvSpPr>
          <p:cNvPr id="5" name="TextBox 4"/>
          <p:cNvSpPr txBox="1"/>
          <p:nvPr/>
        </p:nvSpPr>
        <p:spPr>
          <a:xfrm>
            <a:off x="2286000" y="393454"/>
            <a:ext cx="4914294" cy="338554"/>
          </a:xfrm>
          <a:prstGeom prst="rect">
            <a:avLst/>
          </a:prstGeom>
          <a:noFill/>
        </p:spPr>
        <p:txBody>
          <a:bodyPr wrap="none" rtlCol="0">
            <a:spAutoFit/>
          </a:bodyPr>
          <a:lstStyle/>
          <a:p>
            <a:r>
              <a:rPr lang="en-US" sz="1600" b="1" dirty="0">
                <a:solidFill>
                  <a:srgbClr val="FF0000"/>
                </a:solidFill>
              </a:rPr>
              <a:t>Real-Time </a:t>
            </a:r>
            <a:r>
              <a:rPr lang="en-US" sz="1600" b="1" dirty="0" smtClean="0">
                <a:solidFill>
                  <a:srgbClr val="FF0000"/>
                </a:solidFill>
              </a:rPr>
              <a:t>Performance in Southern Hemisphere</a:t>
            </a:r>
            <a:endParaRPr lang="en-US" sz="1600" b="1" dirty="0">
              <a:solidFill>
                <a:srgbClr val="FF0000"/>
              </a:solidFill>
            </a:endParaRPr>
          </a:p>
        </p:txBody>
      </p:sp>
      <p:sp>
        <p:nvSpPr>
          <p:cNvPr id="28" name="Rectangle 27"/>
          <p:cNvSpPr/>
          <p:nvPr/>
        </p:nvSpPr>
        <p:spPr>
          <a:xfrm>
            <a:off x="1773925" y="5898602"/>
            <a:ext cx="1859740" cy="523220"/>
          </a:xfrm>
          <a:prstGeom prst="rect">
            <a:avLst/>
          </a:prstGeom>
        </p:spPr>
        <p:txBody>
          <a:bodyPr wrap="none">
            <a:spAutoFit/>
          </a:bodyPr>
          <a:lstStyle/>
          <a:p>
            <a:pPr algn="ctr"/>
            <a:r>
              <a:rPr lang="en-US" sz="1400" b="1" dirty="0" smtClean="0">
                <a:solidFill>
                  <a:schemeClr val="dk1"/>
                </a:solidFill>
              </a:rPr>
              <a:t>SH: Intensity Errors</a:t>
            </a:r>
          </a:p>
          <a:p>
            <a:pPr algn="ctr"/>
            <a:r>
              <a:rPr lang="en-US" sz="1400" b="1" dirty="0" smtClean="0">
                <a:solidFill>
                  <a:schemeClr val="dk1"/>
                </a:solidFill>
              </a:rPr>
              <a:t>Typhoon Gillian 17P</a:t>
            </a:r>
            <a:endParaRPr lang="en-US" sz="1400" b="1" dirty="0">
              <a:solidFill>
                <a:schemeClr val="dk1"/>
              </a:solidFill>
            </a:endParaRPr>
          </a:p>
        </p:txBody>
      </p:sp>
      <p:sp>
        <p:nvSpPr>
          <p:cNvPr id="21" name="Rectangle 20"/>
          <p:cNvSpPr/>
          <p:nvPr/>
        </p:nvSpPr>
        <p:spPr>
          <a:xfrm>
            <a:off x="2438400" y="2881082"/>
            <a:ext cx="1859740" cy="523220"/>
          </a:xfrm>
          <a:prstGeom prst="rect">
            <a:avLst/>
          </a:prstGeom>
        </p:spPr>
        <p:txBody>
          <a:bodyPr wrap="none">
            <a:spAutoFit/>
          </a:bodyPr>
          <a:lstStyle/>
          <a:p>
            <a:pPr algn="ctr"/>
            <a:r>
              <a:rPr lang="en-US" sz="1400" b="1" dirty="0" smtClean="0">
                <a:solidFill>
                  <a:schemeClr val="dk1"/>
                </a:solidFill>
              </a:rPr>
              <a:t>SH: Track Errors</a:t>
            </a:r>
          </a:p>
          <a:p>
            <a:pPr algn="ctr"/>
            <a:r>
              <a:rPr lang="en-US" sz="1400" b="1" dirty="0" smtClean="0">
                <a:solidFill>
                  <a:schemeClr val="dk1"/>
                </a:solidFill>
              </a:rPr>
              <a:t>Typhoon Gillian 17P</a:t>
            </a:r>
            <a:endParaRPr lang="en-US" sz="1400" b="1" dirty="0">
              <a:solidFill>
                <a:schemeClr val="dk1"/>
              </a:solidFill>
            </a:endParaRPr>
          </a:p>
        </p:txBody>
      </p:sp>
      <p:pic>
        <p:nvPicPr>
          <p:cNvPr id="22" name="Picture 21"/>
          <p:cNvPicPr>
            <a:picLocks/>
          </p:cNvPicPr>
          <p:nvPr/>
        </p:nvPicPr>
        <p:blipFill>
          <a:blip r:embed="rId6">
            <a:extLst>
              <a:ext uri="{28A0092B-C50C-407E-A947-70E740481C1C}">
                <a14:useLocalDpi xmlns:a14="http://schemas.microsoft.com/office/drawing/2010/main" val="0"/>
              </a:ext>
            </a:extLst>
          </a:blip>
          <a:stretch>
            <a:fillRect/>
          </a:stretch>
        </p:blipFill>
        <p:spPr>
          <a:xfrm>
            <a:off x="4610313" y="788707"/>
            <a:ext cx="4572000" cy="3017520"/>
          </a:xfrm>
          <a:prstGeom prst="rect">
            <a:avLst/>
          </a:prstGeom>
        </p:spPr>
      </p:pic>
      <p:sp>
        <p:nvSpPr>
          <p:cNvPr id="23" name="Rectangle 22"/>
          <p:cNvSpPr/>
          <p:nvPr/>
        </p:nvSpPr>
        <p:spPr>
          <a:xfrm>
            <a:off x="7134444" y="2959816"/>
            <a:ext cx="1940851" cy="523220"/>
          </a:xfrm>
          <a:prstGeom prst="rect">
            <a:avLst/>
          </a:prstGeom>
        </p:spPr>
        <p:txBody>
          <a:bodyPr wrap="none">
            <a:spAutoFit/>
          </a:bodyPr>
          <a:lstStyle/>
          <a:p>
            <a:pPr algn="ctr"/>
            <a:r>
              <a:rPr lang="en-US" sz="1400" b="1" dirty="0" smtClean="0">
                <a:solidFill>
                  <a:schemeClr val="dk1"/>
                </a:solidFill>
              </a:rPr>
              <a:t>SH: Track Errors</a:t>
            </a:r>
          </a:p>
          <a:p>
            <a:pPr algn="ctr"/>
            <a:r>
              <a:rPr lang="en-US" sz="1400" b="1" dirty="0" smtClean="0">
                <a:solidFill>
                  <a:schemeClr val="dk1"/>
                </a:solidFill>
              </a:rPr>
              <a:t>Typhoon </a:t>
            </a:r>
            <a:r>
              <a:rPr lang="en-US" sz="1400" b="1" dirty="0" err="1" smtClean="0">
                <a:solidFill>
                  <a:schemeClr val="dk1"/>
                </a:solidFill>
              </a:rPr>
              <a:t>Bakung</a:t>
            </a:r>
            <a:r>
              <a:rPr lang="en-US" sz="1400" b="1" dirty="0" smtClean="0">
                <a:solidFill>
                  <a:schemeClr val="dk1"/>
                </a:solidFill>
              </a:rPr>
              <a:t> 03S</a:t>
            </a:r>
            <a:endParaRPr lang="en-US" sz="1400" b="1" dirty="0">
              <a:solidFill>
                <a:schemeClr val="dk1"/>
              </a:solidFill>
            </a:endParaRPr>
          </a:p>
        </p:txBody>
      </p:sp>
      <p:sp>
        <p:nvSpPr>
          <p:cNvPr id="3" name="TextBox 2"/>
          <p:cNvSpPr txBox="1"/>
          <p:nvPr/>
        </p:nvSpPr>
        <p:spPr>
          <a:xfrm>
            <a:off x="5029200" y="1950995"/>
            <a:ext cx="933269" cy="369332"/>
          </a:xfrm>
          <a:prstGeom prst="rect">
            <a:avLst/>
          </a:prstGeom>
          <a:noFill/>
        </p:spPr>
        <p:txBody>
          <a:bodyPr wrap="none" rtlCol="0">
            <a:spAutoFit/>
          </a:bodyPr>
          <a:lstStyle/>
          <a:p>
            <a:r>
              <a:rPr lang="en-US" dirty="0" smtClean="0"/>
              <a:t>Dec. ‘14</a:t>
            </a:r>
            <a:endParaRPr lang="en-US" dirty="0"/>
          </a:p>
        </p:txBody>
      </p:sp>
      <p:sp>
        <p:nvSpPr>
          <p:cNvPr id="24" name="TextBox 23"/>
          <p:cNvSpPr txBox="1"/>
          <p:nvPr/>
        </p:nvSpPr>
        <p:spPr>
          <a:xfrm>
            <a:off x="457200" y="1950995"/>
            <a:ext cx="928972" cy="369332"/>
          </a:xfrm>
          <a:prstGeom prst="rect">
            <a:avLst/>
          </a:prstGeom>
          <a:noFill/>
        </p:spPr>
        <p:txBody>
          <a:bodyPr wrap="none" rtlCol="0">
            <a:spAutoFit/>
          </a:bodyPr>
          <a:lstStyle/>
          <a:p>
            <a:r>
              <a:rPr lang="en-US" dirty="0" smtClean="0"/>
              <a:t>Mar. ‘14</a:t>
            </a:r>
            <a:endParaRPr lang="en-US" dirty="0"/>
          </a:p>
        </p:txBody>
      </p:sp>
      <p:sp>
        <p:nvSpPr>
          <p:cNvPr id="27" name="Rectangle 26"/>
          <p:cNvSpPr/>
          <p:nvPr/>
        </p:nvSpPr>
        <p:spPr>
          <a:xfrm>
            <a:off x="7086600" y="5771549"/>
            <a:ext cx="1940851" cy="523220"/>
          </a:xfrm>
          <a:prstGeom prst="rect">
            <a:avLst/>
          </a:prstGeom>
        </p:spPr>
        <p:txBody>
          <a:bodyPr wrap="none">
            <a:spAutoFit/>
          </a:bodyPr>
          <a:lstStyle/>
          <a:p>
            <a:pPr algn="ctr"/>
            <a:r>
              <a:rPr lang="en-US" sz="1400" b="1" dirty="0" smtClean="0">
                <a:solidFill>
                  <a:schemeClr val="dk1"/>
                </a:solidFill>
              </a:rPr>
              <a:t>SH: Intensity Errors</a:t>
            </a:r>
          </a:p>
          <a:p>
            <a:pPr algn="ctr"/>
            <a:r>
              <a:rPr lang="en-US" sz="1400" b="1" dirty="0" smtClean="0">
                <a:solidFill>
                  <a:schemeClr val="dk1"/>
                </a:solidFill>
              </a:rPr>
              <a:t>Typhoon </a:t>
            </a:r>
            <a:r>
              <a:rPr lang="en-US" sz="1400" b="1" dirty="0" err="1" smtClean="0">
                <a:solidFill>
                  <a:schemeClr val="dk1"/>
                </a:solidFill>
              </a:rPr>
              <a:t>Bakung</a:t>
            </a:r>
            <a:r>
              <a:rPr lang="en-US" sz="1400" b="1" dirty="0" smtClean="0">
                <a:solidFill>
                  <a:schemeClr val="dk1"/>
                </a:solidFill>
              </a:rPr>
              <a:t> 03S</a:t>
            </a:r>
            <a:endParaRPr lang="en-US" sz="1400" b="1" dirty="0">
              <a:solidFill>
                <a:schemeClr val="dk1"/>
              </a:solidFill>
            </a:endParaRPr>
          </a:p>
        </p:txBody>
      </p:sp>
    </p:spTree>
    <p:extLst>
      <p:ext uri="{BB962C8B-B14F-4D97-AF65-F5344CB8AC3E}">
        <p14:creationId xmlns:p14="http://schemas.microsoft.com/office/powerpoint/2010/main" val="23933764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p:cNvPicPr>
          <p:nvPr/>
        </p:nvPicPr>
        <p:blipFill>
          <a:blip r:embed="rId3">
            <a:extLst>
              <a:ext uri="{28A0092B-C50C-407E-A947-70E740481C1C}">
                <a14:useLocalDpi xmlns:a14="http://schemas.microsoft.com/office/drawing/2010/main" val="0"/>
              </a:ext>
            </a:extLst>
          </a:blip>
          <a:stretch>
            <a:fillRect/>
          </a:stretch>
        </p:blipFill>
        <p:spPr>
          <a:xfrm>
            <a:off x="0" y="3755711"/>
            <a:ext cx="4572000" cy="3017520"/>
          </a:xfrm>
          <a:prstGeom prst="rect">
            <a:avLst/>
          </a:prstGeom>
        </p:spPr>
      </p:pic>
      <p:pic>
        <p:nvPicPr>
          <p:cNvPr id="15" name="Picture 14"/>
          <p:cNvPicPr>
            <a:picLocks/>
          </p:cNvPicPr>
          <p:nvPr/>
        </p:nvPicPr>
        <p:blipFill>
          <a:blip r:embed="rId3">
            <a:extLst>
              <a:ext uri="{28A0092B-C50C-407E-A947-70E740481C1C}">
                <a14:useLocalDpi xmlns:a14="http://schemas.microsoft.com/office/drawing/2010/main" val="0"/>
              </a:ext>
            </a:extLst>
          </a:blip>
          <a:stretch>
            <a:fillRect/>
          </a:stretch>
        </p:blipFill>
        <p:spPr>
          <a:xfrm>
            <a:off x="-7373" y="732008"/>
            <a:ext cx="4572000" cy="3017520"/>
          </a:xfrm>
          <a:prstGeom prst="rect">
            <a:avLst/>
          </a:prstGeom>
        </p:spPr>
      </p:pic>
      <p:sp>
        <p:nvSpPr>
          <p:cNvPr id="14" name="Title 1"/>
          <p:cNvSpPr>
            <a:spLocks noGrp="1"/>
          </p:cNvSpPr>
          <p:nvPr>
            <p:ph type="title"/>
          </p:nvPr>
        </p:nvSpPr>
        <p:spPr>
          <a:xfrm>
            <a:off x="914400" y="8551"/>
            <a:ext cx="7190468" cy="401142"/>
          </a:xfrm>
        </p:spPr>
        <p:txBody>
          <a:bodyPr>
            <a:noAutofit/>
          </a:bodyPr>
          <a:lstStyle/>
          <a:p>
            <a:pPr algn="ctr">
              <a:defRPr/>
            </a:pPr>
            <a:r>
              <a:rPr lang="en-US" sz="2800" b="1" dirty="0">
                <a:solidFill>
                  <a:srgbClr val="000099"/>
                </a:solidFill>
                <a:effectLst>
                  <a:outerShdw blurRad="38100" dist="38100" dir="2700000" algn="tl">
                    <a:srgbClr val="C0C0C0"/>
                  </a:outerShdw>
                </a:effectLst>
                <a:latin typeface="Calibri" pitchFamily="34" charset="0"/>
                <a:ea typeface="+mn-ea"/>
                <a:cs typeface="+mn-cs"/>
              </a:rPr>
              <a:t>HWRF in </a:t>
            </a:r>
            <a:r>
              <a:rPr lang="en-US" sz="2800" b="1" dirty="0" smtClean="0">
                <a:solidFill>
                  <a:srgbClr val="000099"/>
                </a:solidFill>
                <a:effectLst>
                  <a:outerShdw blurRad="38100" dist="38100" dir="2700000" algn="tl">
                    <a:srgbClr val="C0C0C0"/>
                  </a:outerShdw>
                </a:effectLst>
                <a:latin typeface="Calibri" pitchFamily="34" charset="0"/>
                <a:ea typeface="+mn-ea"/>
                <a:cs typeface="+mn-cs"/>
              </a:rPr>
              <a:t>2014/2015</a:t>
            </a:r>
            <a:endParaRPr lang="en-US" sz="2800" b="1" dirty="0">
              <a:solidFill>
                <a:srgbClr val="000099"/>
              </a:solidFill>
              <a:effectLst>
                <a:outerShdw blurRad="38100" dist="38100" dir="2700000" algn="tl">
                  <a:srgbClr val="C0C0C0"/>
                </a:outerShdw>
              </a:effectLst>
              <a:latin typeface="Calibri" pitchFamily="34" charset="0"/>
              <a:ea typeface="+mn-ea"/>
              <a:cs typeface="+mn-cs"/>
            </a:endParaRPr>
          </a:p>
        </p:txBody>
      </p:sp>
      <p:sp>
        <p:nvSpPr>
          <p:cNvPr id="2" name="Slide Number Placeholder 1"/>
          <p:cNvSpPr>
            <a:spLocks noGrp="1"/>
          </p:cNvSpPr>
          <p:nvPr>
            <p:ph type="sldNum" sz="quarter" idx="12"/>
          </p:nvPr>
        </p:nvSpPr>
        <p:spPr/>
        <p:txBody>
          <a:bodyPr/>
          <a:lstStyle/>
          <a:p>
            <a:pPr>
              <a:defRPr/>
            </a:pPr>
            <a:fld id="{9746E004-F12B-4F5D-8BC2-F72E133A53DC}" type="slidenum">
              <a:rPr lang="en-US" smtClean="0"/>
              <a:pPr>
                <a:defRPr/>
              </a:pPr>
              <a:t>8</a:t>
            </a:fld>
            <a:endParaRPr lang="en-US" dirty="0"/>
          </a:p>
        </p:txBody>
      </p:sp>
      <p:sp>
        <p:nvSpPr>
          <p:cNvPr id="5" name="TextBox 4"/>
          <p:cNvSpPr txBox="1"/>
          <p:nvPr/>
        </p:nvSpPr>
        <p:spPr>
          <a:xfrm>
            <a:off x="2286000" y="393454"/>
            <a:ext cx="4914294" cy="338554"/>
          </a:xfrm>
          <a:prstGeom prst="rect">
            <a:avLst/>
          </a:prstGeom>
          <a:noFill/>
        </p:spPr>
        <p:txBody>
          <a:bodyPr wrap="none" rtlCol="0">
            <a:spAutoFit/>
          </a:bodyPr>
          <a:lstStyle/>
          <a:p>
            <a:r>
              <a:rPr lang="en-US" sz="1600" b="1" dirty="0">
                <a:solidFill>
                  <a:srgbClr val="FF0000"/>
                </a:solidFill>
              </a:rPr>
              <a:t>Real-Time </a:t>
            </a:r>
            <a:r>
              <a:rPr lang="en-US" sz="1600" b="1" dirty="0" smtClean="0">
                <a:solidFill>
                  <a:srgbClr val="FF0000"/>
                </a:solidFill>
              </a:rPr>
              <a:t>Performance in Southern Hemisphere</a:t>
            </a:r>
            <a:endParaRPr lang="en-US" sz="1600" b="1" dirty="0">
              <a:solidFill>
                <a:srgbClr val="FF0000"/>
              </a:solidFill>
            </a:endParaRPr>
          </a:p>
        </p:txBody>
      </p:sp>
      <p:sp>
        <p:nvSpPr>
          <p:cNvPr id="28" name="Rectangle 27"/>
          <p:cNvSpPr/>
          <p:nvPr/>
        </p:nvSpPr>
        <p:spPr>
          <a:xfrm>
            <a:off x="289187" y="5082420"/>
            <a:ext cx="1890967" cy="523220"/>
          </a:xfrm>
          <a:prstGeom prst="rect">
            <a:avLst/>
          </a:prstGeom>
        </p:spPr>
        <p:txBody>
          <a:bodyPr wrap="none">
            <a:spAutoFit/>
          </a:bodyPr>
          <a:lstStyle/>
          <a:p>
            <a:pPr algn="ctr"/>
            <a:r>
              <a:rPr lang="en-US" sz="1400" b="1" dirty="0" smtClean="0">
                <a:solidFill>
                  <a:schemeClr val="dk1"/>
                </a:solidFill>
              </a:rPr>
              <a:t>SH: Intensity Errors</a:t>
            </a:r>
          </a:p>
          <a:p>
            <a:pPr algn="ctr"/>
            <a:r>
              <a:rPr lang="en-US" sz="1400" b="1" dirty="0" smtClean="0">
                <a:solidFill>
                  <a:schemeClr val="dk1"/>
                </a:solidFill>
              </a:rPr>
              <a:t>Typhoon Lam 12S</a:t>
            </a:r>
            <a:endParaRPr lang="en-US" sz="1400" b="1" dirty="0">
              <a:solidFill>
                <a:schemeClr val="dk1"/>
              </a:solidFill>
            </a:endParaRPr>
          </a:p>
        </p:txBody>
      </p:sp>
      <p:sp>
        <p:nvSpPr>
          <p:cNvPr id="21" name="Rectangle 20"/>
          <p:cNvSpPr/>
          <p:nvPr/>
        </p:nvSpPr>
        <p:spPr>
          <a:xfrm>
            <a:off x="2703795" y="1618337"/>
            <a:ext cx="1627560" cy="523220"/>
          </a:xfrm>
          <a:prstGeom prst="rect">
            <a:avLst/>
          </a:prstGeom>
        </p:spPr>
        <p:txBody>
          <a:bodyPr wrap="none">
            <a:spAutoFit/>
          </a:bodyPr>
          <a:lstStyle/>
          <a:p>
            <a:pPr algn="ctr"/>
            <a:r>
              <a:rPr lang="en-US" sz="1400" b="1" dirty="0" smtClean="0">
                <a:solidFill>
                  <a:schemeClr val="dk1"/>
                </a:solidFill>
              </a:rPr>
              <a:t>SH: Track Errors</a:t>
            </a:r>
          </a:p>
          <a:p>
            <a:pPr algn="ctr"/>
            <a:r>
              <a:rPr lang="en-US" sz="1400" b="1" dirty="0" smtClean="0">
                <a:solidFill>
                  <a:schemeClr val="dk1"/>
                </a:solidFill>
              </a:rPr>
              <a:t>Typhoon Lam 12S</a:t>
            </a:r>
            <a:endParaRPr lang="en-US" sz="1400" b="1" dirty="0">
              <a:solidFill>
                <a:schemeClr val="dk1"/>
              </a:solidFill>
            </a:endParaRPr>
          </a:p>
        </p:txBody>
      </p:sp>
      <p:sp>
        <p:nvSpPr>
          <p:cNvPr id="24" name="TextBox 23"/>
          <p:cNvSpPr txBox="1"/>
          <p:nvPr/>
        </p:nvSpPr>
        <p:spPr>
          <a:xfrm>
            <a:off x="457200" y="1950995"/>
            <a:ext cx="891847" cy="369332"/>
          </a:xfrm>
          <a:prstGeom prst="rect">
            <a:avLst/>
          </a:prstGeom>
          <a:noFill/>
        </p:spPr>
        <p:txBody>
          <a:bodyPr wrap="none" rtlCol="0">
            <a:spAutoFit/>
          </a:bodyPr>
          <a:lstStyle/>
          <a:p>
            <a:r>
              <a:rPr lang="en-US" dirty="0" smtClean="0"/>
              <a:t>Feb. ‘15</a:t>
            </a:r>
            <a:endParaRPr lang="en-US" dirty="0"/>
          </a:p>
        </p:txBody>
      </p:sp>
      <p:pic>
        <p:nvPicPr>
          <p:cNvPr id="17" name="Picture 16"/>
          <p:cNvPicPr>
            <a:picLocks/>
          </p:cNvPicPr>
          <p:nvPr/>
        </p:nvPicPr>
        <p:blipFill>
          <a:blip r:embed="rId4">
            <a:extLst>
              <a:ext uri="{28A0092B-C50C-407E-A947-70E740481C1C}">
                <a14:useLocalDpi xmlns:a14="http://schemas.microsoft.com/office/drawing/2010/main" val="0"/>
              </a:ext>
            </a:extLst>
          </a:blip>
          <a:stretch>
            <a:fillRect/>
          </a:stretch>
        </p:blipFill>
        <p:spPr>
          <a:xfrm>
            <a:off x="4552416" y="725824"/>
            <a:ext cx="4572000" cy="3017520"/>
          </a:xfrm>
          <a:prstGeom prst="rect">
            <a:avLst/>
          </a:prstGeom>
        </p:spPr>
      </p:pic>
      <p:sp>
        <p:nvSpPr>
          <p:cNvPr id="18" name="Rectangle 17"/>
          <p:cNvSpPr/>
          <p:nvPr/>
        </p:nvSpPr>
        <p:spPr>
          <a:xfrm>
            <a:off x="5012006" y="1797107"/>
            <a:ext cx="1559209" cy="523220"/>
          </a:xfrm>
          <a:prstGeom prst="rect">
            <a:avLst/>
          </a:prstGeom>
        </p:spPr>
        <p:txBody>
          <a:bodyPr wrap="none">
            <a:spAutoFit/>
          </a:bodyPr>
          <a:lstStyle/>
          <a:p>
            <a:pPr algn="ctr"/>
            <a:r>
              <a:rPr lang="en-US" sz="1400" b="1" dirty="0" smtClean="0">
                <a:solidFill>
                  <a:schemeClr val="dk1"/>
                </a:solidFill>
              </a:rPr>
              <a:t>SH: Track Errors</a:t>
            </a:r>
          </a:p>
          <a:p>
            <a:pPr algn="ctr"/>
            <a:r>
              <a:rPr lang="en-US" sz="1400" b="1" dirty="0" smtClean="0">
                <a:solidFill>
                  <a:schemeClr val="dk1"/>
                </a:solidFill>
              </a:rPr>
              <a:t>2014/2015</a:t>
            </a:r>
            <a:endParaRPr lang="en-US" sz="1400" b="1" dirty="0">
              <a:solidFill>
                <a:schemeClr val="dk1"/>
              </a:solidFill>
            </a:endParaRPr>
          </a:p>
        </p:txBody>
      </p:sp>
      <p:pic>
        <p:nvPicPr>
          <p:cNvPr id="25" name="Picture 24"/>
          <p:cNvPicPr>
            <a:picLocks/>
          </p:cNvPicPr>
          <p:nvPr/>
        </p:nvPicPr>
        <p:blipFill>
          <a:blip r:embed="rId5">
            <a:extLst>
              <a:ext uri="{28A0092B-C50C-407E-A947-70E740481C1C}">
                <a14:useLocalDpi xmlns:a14="http://schemas.microsoft.com/office/drawing/2010/main" val="0"/>
              </a:ext>
            </a:extLst>
          </a:blip>
          <a:stretch>
            <a:fillRect/>
          </a:stretch>
        </p:blipFill>
        <p:spPr>
          <a:xfrm>
            <a:off x="4564626" y="3755711"/>
            <a:ext cx="4572000" cy="3017520"/>
          </a:xfrm>
          <a:prstGeom prst="rect">
            <a:avLst/>
          </a:prstGeom>
        </p:spPr>
      </p:pic>
      <p:sp>
        <p:nvSpPr>
          <p:cNvPr id="29" name="Rectangle 28"/>
          <p:cNvSpPr/>
          <p:nvPr/>
        </p:nvSpPr>
        <p:spPr>
          <a:xfrm>
            <a:off x="6938593" y="5758514"/>
            <a:ext cx="1859740" cy="523220"/>
          </a:xfrm>
          <a:prstGeom prst="rect">
            <a:avLst/>
          </a:prstGeom>
        </p:spPr>
        <p:txBody>
          <a:bodyPr wrap="none">
            <a:spAutoFit/>
          </a:bodyPr>
          <a:lstStyle/>
          <a:p>
            <a:pPr algn="ctr"/>
            <a:r>
              <a:rPr lang="en-US" sz="1400" b="1" dirty="0" smtClean="0">
                <a:solidFill>
                  <a:schemeClr val="dk1"/>
                </a:solidFill>
              </a:rPr>
              <a:t>SH: Intensity Errors</a:t>
            </a:r>
          </a:p>
          <a:p>
            <a:pPr algn="ctr"/>
            <a:r>
              <a:rPr lang="en-US" sz="1400" b="1" dirty="0" smtClean="0">
                <a:solidFill>
                  <a:schemeClr val="dk1"/>
                </a:solidFill>
              </a:rPr>
              <a:t>2014/2015</a:t>
            </a:r>
            <a:endParaRPr lang="en-US" sz="1400" b="1" dirty="0">
              <a:solidFill>
                <a:schemeClr val="dk1"/>
              </a:solidFill>
            </a:endParaRPr>
          </a:p>
        </p:txBody>
      </p:sp>
      <p:sp>
        <p:nvSpPr>
          <p:cNvPr id="30" name="Slide Number Placeholder 1"/>
          <p:cNvSpPr txBox="1">
            <a:spLocks/>
          </p:cNvSpPr>
          <p:nvPr/>
        </p:nvSpPr>
        <p:spPr>
          <a:xfrm>
            <a:off x="8362416" y="6099171"/>
            <a:ext cx="762000" cy="365125"/>
          </a:xfrm>
          <a:prstGeom prst="rect">
            <a:avLst/>
          </a:prstGeom>
        </p:spPr>
        <p:txBody>
          <a:bodyPr vert="horz" lIns="0" tIns="0" rIns="0" bIns="0" anchor="b"/>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8</a:t>
            </a:r>
            <a:endParaRPr lang="en-US" dirty="0"/>
          </a:p>
        </p:txBody>
      </p:sp>
    </p:spTree>
    <p:extLst>
      <p:ext uri="{BB962C8B-B14F-4D97-AF65-F5344CB8AC3E}">
        <p14:creationId xmlns:p14="http://schemas.microsoft.com/office/powerpoint/2010/main" val="41712293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12962" y="11502"/>
            <a:ext cx="7772400" cy="830997"/>
          </a:xfrm>
          <a:prstGeom prst="rect">
            <a:avLst/>
          </a:prstGeom>
        </p:spPr>
        <p:txBody>
          <a:bodyPr wrap="square">
            <a:spAutoFit/>
          </a:bodyPr>
          <a:lstStyle/>
          <a:p>
            <a:pPr algn="ctr"/>
            <a:r>
              <a:rPr lang="en-US" sz="2800" b="1" dirty="0">
                <a:solidFill>
                  <a:srgbClr val="000099"/>
                </a:solidFill>
                <a:effectLst>
                  <a:outerShdw blurRad="38100" dist="38100" dir="2700000" algn="tl">
                    <a:srgbClr val="C0C0C0"/>
                  </a:outerShdw>
                </a:effectLst>
                <a:latin typeface="Calibri" pitchFamily="34" charset="0"/>
              </a:rPr>
              <a:t>Examples of Real-Time Forecasts from 2014 HWRF </a:t>
            </a:r>
          </a:p>
          <a:p>
            <a:pPr algn="ctr"/>
            <a:r>
              <a:rPr lang="en-US" sz="2000" b="1" i="1" dirty="0">
                <a:solidFill>
                  <a:srgbClr val="002060"/>
                </a:solidFill>
                <a:effectLst>
                  <a:outerShdw blurRad="38100" dist="38100" dir="2700000" algn="tl">
                    <a:srgbClr val="C0C0C0"/>
                  </a:outerShdw>
                </a:effectLst>
                <a:latin typeface="Calibri" pitchFamily="34" charset="0"/>
              </a:rPr>
              <a:t>Advanced forecast products and high-definition graphics</a:t>
            </a:r>
          </a:p>
        </p:txBody>
      </p:sp>
      <p:grpSp>
        <p:nvGrpSpPr>
          <p:cNvPr id="5" name="Group 4"/>
          <p:cNvGrpSpPr/>
          <p:nvPr/>
        </p:nvGrpSpPr>
        <p:grpSpPr>
          <a:xfrm>
            <a:off x="0" y="842499"/>
            <a:ext cx="9067800" cy="5878975"/>
            <a:chOff x="0" y="1666988"/>
            <a:chExt cx="8915400" cy="4619513"/>
          </a:xfrm>
        </p:grpSpPr>
        <p:pic>
          <p:nvPicPr>
            <p:cNvPr id="3" name="Picture 2" descr="C:\Users\vijay.t.tallapragada\Downloads\arthur.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14500"/>
              <a:ext cx="4681582" cy="457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592" r="11554"/>
            <a:stretch/>
          </p:blipFill>
          <p:spPr bwMode="auto">
            <a:xfrm>
              <a:off x="556260" y="2078030"/>
              <a:ext cx="1150620" cy="1140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C:\Users\EBSOFT1\Downloads\10e.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800" y="3373870"/>
              <a:ext cx="4419600" cy="29126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Chanh.Q.Kieu\Downloads\in-trim-06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1584" y="1714500"/>
              <a:ext cx="1947817" cy="15914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2" descr="http://www.emc.ncep.noaa.gov/gc_wmb/vxt/RT_ATLANTIC/ARTHUR01L/ARTHUR01L.2014070118/ARTHUR01L.2014070118.HWRF.sfc_n.f06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28460" y="1666988"/>
              <a:ext cx="2186940" cy="170688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lide Number Placeholder 1"/>
          <p:cNvSpPr>
            <a:spLocks noGrp="1"/>
          </p:cNvSpPr>
          <p:nvPr>
            <p:ph type="sldNum" sz="quarter" idx="12"/>
          </p:nvPr>
        </p:nvSpPr>
        <p:spPr>
          <a:xfrm>
            <a:off x="8229600" y="6356348"/>
            <a:ext cx="762000" cy="365125"/>
          </a:xfrm>
        </p:spPr>
        <p:txBody>
          <a:bodyPr/>
          <a:lstStyle/>
          <a:p>
            <a:pPr>
              <a:defRPr/>
            </a:pPr>
            <a:fld id="{9746E004-F12B-4F5D-8BC2-F72E133A53DC}" type="slidenum">
              <a:rPr lang="en-US" smtClean="0"/>
              <a:pPr>
                <a:defRPr/>
              </a:pPr>
              <a:t>9</a:t>
            </a:fld>
            <a:endParaRPr lang="en-US" dirty="0"/>
          </a:p>
        </p:txBody>
      </p:sp>
    </p:spTree>
    <p:extLst>
      <p:ext uri="{BB962C8B-B14F-4D97-AF65-F5344CB8AC3E}">
        <p14:creationId xmlns:p14="http://schemas.microsoft.com/office/powerpoint/2010/main" val="397898517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2184</TotalTime>
  <Words>1845</Words>
  <Application>Microsoft Office PowerPoint</Application>
  <PresentationFormat>On-screen Show (4:3)</PresentationFormat>
  <Paragraphs>262</Paragraphs>
  <Slides>22</Slides>
  <Notes>14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2" baseType="lpstr">
      <vt:lpstr>Arial</vt:lpstr>
      <vt:lpstr>Calibri</vt:lpstr>
      <vt:lpstr>Century Gothic</vt:lpstr>
      <vt:lpstr>Constantia</vt:lpstr>
      <vt:lpstr>DejaVu LGC Sans</vt:lpstr>
      <vt:lpstr>Perpetua</vt:lpstr>
      <vt:lpstr>Times New Roman</vt:lpstr>
      <vt:lpstr>Wingdings 2</vt:lpstr>
      <vt:lpstr>Flow</vt:lpstr>
      <vt:lpstr>Drawing</vt:lpstr>
      <vt:lpstr>Advanced Operational Global Tropical Cyclone Forecasts from NOAA's High-Resolution HWRF Modeling System Performance of the 2014 HWRF and Plans for 2015 </vt:lpstr>
      <vt:lpstr>Outline</vt:lpstr>
      <vt:lpstr>Highlights of 2014 HWRF</vt:lpstr>
      <vt:lpstr>HWRF in 2014</vt:lpstr>
      <vt:lpstr>HWRF in 2014</vt:lpstr>
      <vt:lpstr>HWRF in 2014</vt:lpstr>
      <vt:lpstr>HWRF in 2014/2015</vt:lpstr>
      <vt:lpstr>HWRF in 2014/2015</vt:lpstr>
      <vt:lpstr>PowerPoint Presentation</vt:lpstr>
      <vt:lpstr>PowerPoint Presentation</vt:lpstr>
      <vt:lpstr>PowerPoint Presentation</vt:lpstr>
      <vt:lpstr>Potential HWRF Upgrades for 2015 Hurricane Season</vt:lpstr>
      <vt:lpstr>PowerPoint Presentation</vt:lpstr>
      <vt:lpstr>Special Real-Time Projects supported by HFIP/HIWPP</vt:lpstr>
      <vt:lpstr>PowerPoint Presentation</vt:lpstr>
      <vt:lpstr>PowerPoint Presentation</vt:lpstr>
      <vt:lpstr>PowerPoint Presentation</vt:lpstr>
      <vt:lpstr>PowerPoint Presentation</vt:lpstr>
      <vt:lpstr>HWRF RI verification – Atlantic and Eastern Pacific Basins</vt:lpstr>
      <vt:lpstr>HWRF RI verification – Western Pacific Basin</vt:lpstr>
      <vt:lpstr>PowerPoint Presentation</vt:lpstr>
      <vt:lpstr>Thanks for your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Vijay T. Tallapragada</dc:creator>
  <cp:lastModifiedBy>Vijay Tallapragada</cp:lastModifiedBy>
  <cp:revision>142</cp:revision>
  <dcterms:created xsi:type="dcterms:W3CDTF">2011-12-01T20:42:32Z</dcterms:created>
  <dcterms:modified xsi:type="dcterms:W3CDTF">2015-03-03T17:28:44Z</dcterms:modified>
</cp:coreProperties>
</file>